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04_0.xml" ContentType="application/vnd.ms-powerpoint.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66" r:id="rId2"/>
    <p:sldId id="256" r:id="rId3"/>
    <p:sldId id="257" r:id="rId4"/>
    <p:sldId id="258" r:id="rId5"/>
    <p:sldId id="259" r:id="rId6"/>
    <p:sldId id="260" r:id="rId7"/>
    <p:sldId id="261" r:id="rId8"/>
    <p:sldId id="262" r:id="rId9"/>
    <p:sldId id="263" r:id="rId10"/>
    <p:sldId id="264" r:id="rId11"/>
    <p:sldId id="289" r:id="rId12"/>
    <p:sldId id="265" r:id="rId13"/>
    <p:sldId id="267" r:id="rId14"/>
    <p:sldId id="268" r:id="rId15"/>
    <p:sldId id="269" r:id="rId16"/>
    <p:sldId id="270" r:id="rId17"/>
    <p:sldId id="271" r:id="rId18"/>
    <p:sldId id="272" r:id="rId19"/>
    <p:sldId id="282" r:id="rId20"/>
    <p:sldId id="283" r:id="rId21"/>
    <p:sldId id="284" r:id="rId22"/>
    <p:sldId id="281" r:id="rId23"/>
    <p:sldId id="285" r:id="rId24"/>
    <p:sldId id="286" r:id="rId25"/>
    <p:sldId id="287" r:id="rId26"/>
    <p:sldId id="273" r:id="rId27"/>
    <p:sldId id="274" r:id="rId28"/>
    <p:sldId id="275" r:id="rId29"/>
    <p:sldId id="276" r:id="rId30"/>
    <p:sldId id="277" r:id="rId31"/>
    <p:sldId id="278" r:id="rId32"/>
    <p:sldId id="279" r:id="rId33"/>
    <p:sldId id="280" r:id="rId34"/>
    <p:sldId id="290" r:id="rId35"/>
    <p:sldId id="28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modernComment_104_0.xml><?xml version="1.0" encoding="utf-8"?>
<p188:cmLst xmlns:a="http://schemas.openxmlformats.org/drawingml/2006/main" xmlns:r="http://schemas.openxmlformats.org/officeDocument/2006/relationships" xmlns:p188="http://schemas.microsoft.com/office/powerpoint/2018/8/main">
  <p188:cm id="{A0E07DDF-8B53-4D44-8136-EBE282410611}" authorId="{F2615FEF-C003-BDE4-A30D-DBA9560B8F91}" created="2022-11-11T14:50:34.222">
    <ac:txMkLst xmlns:ac="http://schemas.microsoft.com/office/drawing/2013/main/command">
      <pc:docMk xmlns:pc="http://schemas.microsoft.com/office/powerpoint/2013/main/command"/>
      <pc:sldMk xmlns:pc="http://schemas.microsoft.com/office/powerpoint/2013/main/command" cId="0" sldId="260"/>
      <ac:spMk id="79" creationId="{00000000-0000-0000-0000-000000000000}"/>
      <ac:txMk cp="2" len="27">
        <ac:context len="30" hash="3164481683"/>
      </ac:txMk>
    </ac:txMkLst>
    <p188:pos x="7105135" y="308918"/>
    <p188:txBody>
      <a:bodyPr/>
      <a:lstStyle/>
      <a:p>
        <a:r>
          <a:rPr lang="vi-VN"/>
          <a:t>Phần này nên trình bày rõ hơn và có ví dụ minh họa như những phần khác để người đọc dễ hình dung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dcd7189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dcd7189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6e24168bb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6e24168bb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94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d22992cf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d22992cf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e24168b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e24168b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528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6e24168bb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6e24168bb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903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6e24168bb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6e24168bb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12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6e24168bb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6e24168bb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222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49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54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01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026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6dcd7189c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6dcd7189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32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62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103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e24168bb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e24168b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28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6e24168bb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6e24168bb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84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6e24168bb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6e24168bb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953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6e24168bb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6e24168bb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164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6e24168bb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6e24168bb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739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6e24168bb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6e24168bb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21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6e24168bb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6e24168bb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36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6dcd7189c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6dcd7189c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e24168bb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6e24168bb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77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6e24168bb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6e24168bb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547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6e24168bb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6e24168bb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221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6e24168bb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6e24168bb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97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dcd7189c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dcd7189c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6dcd7189c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6dcd7189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6d22992cf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6d22992cf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6d22992cf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6d22992cf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6d22992cf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6d22992cf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6d22992cf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6d22992cf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t>Retrieving </a:t>
            </a:r>
            <a:r>
              <a:rPr lang="en-US" sz="4400" b="1" dirty="0"/>
              <a:t>data</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a:t>
            </a:fld>
            <a:endParaRPr lang="vi"/>
          </a:p>
        </p:txBody>
      </p:sp>
    </p:spTree>
    <p:extLst>
      <p:ext uri="{BB962C8B-B14F-4D97-AF65-F5344CB8AC3E}">
        <p14:creationId xmlns:p14="http://schemas.microsoft.com/office/powerpoint/2010/main" val="11724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2963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500"/>
              </a:spcAft>
              <a:buClr>
                <a:schemeClr val="dk1"/>
              </a:buClr>
              <a:buSzPts val="1100"/>
              <a:buFont typeface="Arial"/>
              <a:buNone/>
            </a:pPr>
            <a:r>
              <a:rPr lang="vi" sz="3000" b="1"/>
              <a:t>APls and Cloud Data Access</a:t>
            </a:r>
            <a:endParaRPr sz="3000" b="1"/>
          </a:p>
        </p:txBody>
      </p:sp>
      <p:sp>
        <p:nvSpPr>
          <p:cNvPr id="111" name="Google Shape;111;p21"/>
          <p:cNvSpPr txBox="1">
            <a:spLocks noGrp="1"/>
          </p:cNvSpPr>
          <p:nvPr>
            <p:ph type="body" idx="1"/>
          </p:nvPr>
        </p:nvSpPr>
        <p:spPr>
          <a:xfrm>
            <a:off x="4833650" y="1152475"/>
            <a:ext cx="3879300" cy="353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1600">
                <a:solidFill>
                  <a:schemeClr val="dk1"/>
                </a:solidFill>
              </a:rPr>
              <a:t>A variety of data providers make data available via </a:t>
            </a:r>
            <a:r>
              <a:rPr lang="vi" sz="1600" b="1">
                <a:solidFill>
                  <a:schemeClr val="dk1"/>
                </a:solidFill>
              </a:rPr>
              <a:t>Application Programming Interfaces (APIs)</a:t>
            </a:r>
            <a:r>
              <a:rPr lang="vi" sz="1600">
                <a:solidFill>
                  <a:schemeClr val="dk1"/>
                </a:solidFill>
              </a:rPr>
              <a:t>, that makes it easy to access such data via Python.</a:t>
            </a:r>
            <a:endParaRPr sz="16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1600">
                <a:solidFill>
                  <a:schemeClr val="dk1"/>
                </a:solidFill>
              </a:rPr>
              <a:t>There are also a number of datasets available online in various formats.</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sz="1600">
                <a:solidFill>
                  <a:schemeClr val="dk1"/>
                </a:solidFill>
              </a:rPr>
              <a:t>An online available example is the UC Irvine Machine Learning Library.</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1600">
                <a:solidFill>
                  <a:schemeClr val="dk1"/>
                </a:solidFill>
              </a:rPr>
              <a:t>Here, we read one of its datasets into Pandas directly via the URL.</a:t>
            </a:r>
            <a:endParaRPr sz="1100">
              <a:solidFill>
                <a:srgbClr val="2B2A00"/>
              </a:solidFill>
            </a:endParaRPr>
          </a:p>
        </p:txBody>
      </p:sp>
      <p:pic>
        <p:nvPicPr>
          <p:cNvPr id="112" name="Google Shape;112;p21"/>
          <p:cNvPicPr preferRelativeResize="0"/>
          <p:nvPr/>
        </p:nvPicPr>
        <p:blipFill rotWithShape="1">
          <a:blip r:embed="rId3">
            <a:alphaModFix/>
          </a:blip>
          <a:srcRect t="23494" r="51207" b="27507"/>
          <a:stretch/>
        </p:blipFill>
        <p:spPr>
          <a:xfrm>
            <a:off x="61975" y="1152475"/>
            <a:ext cx="4681250" cy="2641894"/>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en-US" sz="3000" b="1" dirty="0" smtClean="0"/>
              <a:t>Summary</a:t>
            </a:r>
            <a:endParaRPr sz="3000" b="1" dirty="0"/>
          </a:p>
        </p:txBody>
      </p:sp>
      <p:sp>
        <p:nvSpPr>
          <p:cNvPr id="129" name="Google Shape;129;p25"/>
          <p:cNvSpPr txBox="1">
            <a:spLocks noGrp="1"/>
          </p:cNvSpPr>
          <p:nvPr>
            <p:ph type="body" idx="1"/>
          </p:nvPr>
        </p:nvSpPr>
        <p:spPr>
          <a:xfrm>
            <a:off x="311700" y="1325999"/>
            <a:ext cx="8645415" cy="3472931"/>
          </a:xfrm>
          <a:prstGeom prst="rect">
            <a:avLst/>
          </a:prstGeom>
        </p:spPr>
        <p:txBody>
          <a:bodyPr spcFirstLastPara="1" wrap="square" lIns="91425" tIns="91425" rIns="91425" bIns="91425" anchor="t" anchorCtr="0">
            <a:normAutofit fontScale="92500" lnSpcReduction="20000"/>
          </a:bodyPr>
          <a:lstStyle/>
          <a:p>
            <a:pPr marL="114300" indent="0">
              <a:buNone/>
            </a:pPr>
            <a:r>
              <a:rPr lang="en-US" b="1" dirty="0"/>
              <a:t>Reading in Database Files</a:t>
            </a:r>
          </a:p>
          <a:p>
            <a:pPr marL="114300" indent="0">
              <a:buNone/>
            </a:pPr>
            <a:r>
              <a:rPr lang="en-US" dirty="0"/>
              <a:t>The steps to read in a database file using the </a:t>
            </a:r>
            <a:r>
              <a:rPr lang="en-US" dirty="0" err="1"/>
              <a:t>sqlite</a:t>
            </a:r>
            <a:r>
              <a:rPr lang="en-US" dirty="0"/>
              <a:t> library are:</a:t>
            </a:r>
          </a:p>
          <a:p>
            <a:r>
              <a:rPr lang="en-US" dirty="0"/>
              <a:t>create a path variable that references the path to your database</a:t>
            </a:r>
          </a:p>
          <a:p>
            <a:r>
              <a:rPr lang="en-US" dirty="0"/>
              <a:t>create a connection variable that references the connection to your database</a:t>
            </a:r>
          </a:p>
          <a:p>
            <a:r>
              <a:rPr lang="en-US" dirty="0"/>
              <a:t>create a query variable that contains the SQL query that reads in the data table from your database</a:t>
            </a:r>
          </a:p>
          <a:p>
            <a:r>
              <a:rPr lang="en-US" dirty="0"/>
              <a:t>create an observations variable to assign the </a:t>
            </a:r>
            <a:r>
              <a:rPr lang="en-US" dirty="0" err="1"/>
              <a:t>read_sql</a:t>
            </a:r>
            <a:r>
              <a:rPr lang="en-US" dirty="0"/>
              <a:t> functions from pandas package</a:t>
            </a:r>
          </a:p>
          <a:p>
            <a:r>
              <a:rPr lang="en-US" dirty="0"/>
              <a:t>create a tables variable to read in the data from the table </a:t>
            </a:r>
            <a:r>
              <a:rPr lang="en-US" dirty="0" err="1"/>
              <a:t>sqlite_master</a:t>
            </a:r>
            <a:endParaRPr lang="en-US" dirty="0"/>
          </a:p>
          <a:p>
            <a:pPr marL="114300" indent="0">
              <a:buNone/>
            </a:pPr>
            <a:r>
              <a:rPr lang="en-US" dirty="0"/>
              <a:t>JSON files are a standard way to store data across platforms. Their structure is similar to Python dictionaries.</a:t>
            </a:r>
          </a:p>
          <a:p>
            <a:pPr marL="114300" indent="0">
              <a:buNone/>
            </a:pPr>
            <a:r>
              <a:rPr lang="en-US" dirty="0"/>
              <a:t>NoSQL databases are not relational and vary more in structure. Most NoSQL databases store data in JSON format</a:t>
            </a:r>
            <a:r>
              <a:rPr lang="en-US" dirty="0" smtClean="0"/>
              <a:t>.</a:t>
            </a:r>
            <a:endParaRPr lang="en-US"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43850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86075" y="4326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Learning Recap</a:t>
            </a:r>
            <a:endParaRPr sz="3000" b="1" dirty="0"/>
          </a:p>
        </p:txBody>
      </p:sp>
      <p:sp>
        <p:nvSpPr>
          <p:cNvPr id="118" name="Google Shape;118;p22"/>
          <p:cNvSpPr txBox="1">
            <a:spLocks noGrp="1"/>
          </p:cNvSpPr>
          <p:nvPr>
            <p:ph type="body" idx="1"/>
          </p:nvPr>
        </p:nvSpPr>
        <p:spPr>
          <a:xfrm>
            <a:off x="472825" y="13259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vi" sz="2000">
                <a:solidFill>
                  <a:schemeClr val="dk1"/>
                </a:solidFill>
              </a:rPr>
              <a:t>In this section, we discussed:</a:t>
            </a:r>
            <a:endParaRPr sz="2000">
              <a:solidFill>
                <a:schemeClr val="dk1"/>
              </a:solidFill>
            </a:endParaRPr>
          </a:p>
          <a:p>
            <a:pPr marL="0" lvl="0" indent="0" algn="l" rtl="0">
              <a:spcBef>
                <a:spcPts val="500"/>
              </a:spcBef>
              <a:spcAft>
                <a:spcPts val="0"/>
              </a:spcAft>
              <a:buClr>
                <a:schemeClr val="dk1"/>
              </a:buClr>
              <a:buSzPts val="1100"/>
              <a:buFont typeface="Arial"/>
              <a:buNone/>
            </a:pPr>
            <a:endParaRPr sz="500">
              <a:solidFill>
                <a:schemeClr val="dk1"/>
              </a:solidFill>
            </a:endParaRPr>
          </a:p>
          <a:p>
            <a:pPr marL="0" lvl="0" indent="0" algn="l" rtl="0">
              <a:spcBef>
                <a:spcPts val="500"/>
              </a:spcBef>
              <a:spcAft>
                <a:spcPts val="0"/>
              </a:spcAft>
              <a:buClr>
                <a:schemeClr val="dk1"/>
              </a:buClr>
              <a:buSzPts val="1100"/>
              <a:buFont typeface="Arial"/>
              <a:buNone/>
            </a:pPr>
            <a:r>
              <a:rPr lang="vi" sz="2000">
                <a:solidFill>
                  <a:schemeClr val="dk1"/>
                </a:solidFill>
              </a:rPr>
              <a:t>- Retrieving data from multiple data sources: </a:t>
            </a:r>
            <a:endParaRPr sz="2000">
              <a:solidFill>
                <a:schemeClr val="dk1"/>
              </a:solidFill>
            </a:endParaRPr>
          </a:p>
          <a:p>
            <a:pPr marL="0" lvl="0" indent="457200" algn="l" rtl="0">
              <a:spcBef>
                <a:spcPts val="500"/>
              </a:spcBef>
              <a:spcAft>
                <a:spcPts val="0"/>
              </a:spcAft>
              <a:buClr>
                <a:schemeClr val="dk1"/>
              </a:buClr>
              <a:buSzPts val="1100"/>
              <a:buFont typeface="Arial"/>
              <a:buNone/>
            </a:pPr>
            <a:r>
              <a:rPr lang="vi" sz="2000">
                <a:solidFill>
                  <a:schemeClr val="dk1"/>
                </a:solidFill>
              </a:rPr>
              <a:t>• SQL databases </a:t>
            </a:r>
            <a:endParaRPr sz="2000">
              <a:solidFill>
                <a:schemeClr val="dk1"/>
              </a:solidFill>
            </a:endParaRPr>
          </a:p>
          <a:p>
            <a:pPr marL="0" lvl="0" indent="457200" algn="l" rtl="0">
              <a:spcBef>
                <a:spcPts val="500"/>
              </a:spcBef>
              <a:spcAft>
                <a:spcPts val="0"/>
              </a:spcAft>
              <a:buClr>
                <a:schemeClr val="dk1"/>
              </a:buClr>
              <a:buSzPts val="1100"/>
              <a:buFont typeface="Arial"/>
              <a:buNone/>
            </a:pPr>
            <a:r>
              <a:rPr lang="vi" sz="2000">
                <a:solidFill>
                  <a:schemeClr val="dk1"/>
                </a:solidFill>
              </a:rPr>
              <a:t>• NoSQL databases </a:t>
            </a:r>
            <a:endParaRPr sz="2000">
              <a:solidFill>
                <a:schemeClr val="dk1"/>
              </a:solidFill>
            </a:endParaRPr>
          </a:p>
          <a:p>
            <a:pPr marL="0" lvl="0" indent="457200" algn="l" rtl="0">
              <a:spcBef>
                <a:spcPts val="500"/>
              </a:spcBef>
              <a:spcAft>
                <a:spcPts val="0"/>
              </a:spcAft>
              <a:buClr>
                <a:schemeClr val="dk1"/>
              </a:buClr>
              <a:buSzPts val="1100"/>
              <a:buFont typeface="Arial"/>
              <a:buNone/>
            </a:pPr>
            <a:r>
              <a:rPr lang="vi" sz="2000">
                <a:solidFill>
                  <a:schemeClr val="dk1"/>
                </a:solidFill>
              </a:rPr>
              <a:t>• APIs </a:t>
            </a:r>
            <a:endParaRPr sz="2000">
              <a:solidFill>
                <a:schemeClr val="dk1"/>
              </a:solidFill>
            </a:endParaRPr>
          </a:p>
          <a:p>
            <a:pPr marL="0" lvl="0" indent="457200" algn="l" rtl="0">
              <a:spcBef>
                <a:spcPts val="500"/>
              </a:spcBef>
              <a:spcAft>
                <a:spcPts val="0"/>
              </a:spcAft>
              <a:buClr>
                <a:schemeClr val="dk1"/>
              </a:buClr>
              <a:buSzPts val="1100"/>
              <a:buFont typeface="Arial"/>
              <a:buNone/>
            </a:pPr>
            <a:r>
              <a:rPr lang="vi" sz="2000">
                <a:solidFill>
                  <a:schemeClr val="dk1"/>
                </a:solidFill>
              </a:rPr>
              <a:t>• Cloud data sources</a:t>
            </a:r>
            <a:endParaRPr sz="2000">
              <a:solidFill>
                <a:schemeClr val="dk1"/>
              </a:solidFill>
            </a:endParaRPr>
          </a:p>
          <a:p>
            <a:pPr marL="0" lvl="0" indent="457200" algn="l" rtl="0">
              <a:spcBef>
                <a:spcPts val="500"/>
              </a:spcBef>
              <a:spcAft>
                <a:spcPts val="0"/>
              </a:spcAft>
              <a:buClr>
                <a:schemeClr val="dk1"/>
              </a:buClr>
              <a:buSzPts val="1100"/>
              <a:buFont typeface="Arial"/>
              <a:buNone/>
            </a:pPr>
            <a:endParaRPr sz="500">
              <a:solidFill>
                <a:schemeClr val="dk1"/>
              </a:solidFill>
            </a:endParaRPr>
          </a:p>
          <a:p>
            <a:pPr marL="0" lvl="0" indent="0" algn="l" rtl="0">
              <a:spcBef>
                <a:spcPts val="500"/>
              </a:spcBef>
              <a:spcAft>
                <a:spcPts val="0"/>
              </a:spcAft>
              <a:buClr>
                <a:schemeClr val="dk1"/>
              </a:buClr>
              <a:buSzPts val="1100"/>
              <a:buFont typeface="Arial"/>
              <a:buNone/>
            </a:pPr>
            <a:r>
              <a:rPr lang="vi" sz="2000">
                <a:solidFill>
                  <a:schemeClr val="dk1"/>
                </a:solidFill>
              </a:rPr>
              <a:t>- Understand common issues that arise with importing data</a:t>
            </a:r>
            <a:endParaRPr sz="2000">
              <a:solidFill>
                <a:schemeClr val="dk1"/>
              </a:solidFill>
            </a:endParaRPr>
          </a:p>
          <a:p>
            <a:pPr marL="0" lvl="0" indent="0" algn="l" rtl="0">
              <a:spcBef>
                <a:spcPts val="500"/>
              </a:spcBef>
              <a:spcAft>
                <a:spcPts val="12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t>Cleaning </a:t>
            </a:r>
            <a:r>
              <a:rPr lang="en-US" sz="4400" b="1" dirty="0"/>
              <a:t>data</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644356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Learning Goals</a:t>
            </a:r>
            <a:endParaRPr sz="3000" b="1" dirty="0"/>
          </a:p>
        </p:txBody>
      </p:sp>
      <p:sp>
        <p:nvSpPr>
          <p:cNvPr id="55" name="Google Shape;55;p13"/>
          <p:cNvSpPr txBox="1">
            <a:spLocks noGrp="1"/>
          </p:cNvSpPr>
          <p:nvPr>
            <p:ph type="body" idx="1"/>
          </p:nvPr>
        </p:nvSpPr>
        <p:spPr>
          <a:xfrm>
            <a:off x="485225" y="1387950"/>
            <a:ext cx="7558500" cy="293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a:solidFill>
                  <a:schemeClr val="dk1"/>
                </a:solidFill>
              </a:rPr>
              <a:t>In this section, we will cover:</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Why data cleaning is important for Machine Learning</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Issues that arise with messy data</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How to identify duplicate or unnecessary data</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None/>
            </a:pPr>
            <a:r>
              <a:rPr lang="vi" sz="2000">
                <a:solidFill>
                  <a:schemeClr val="dk1"/>
                </a:solidFill>
              </a:rPr>
              <a:t>- Policies for dealing with outliers</a:t>
            </a:r>
            <a:endParaRPr sz="200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419598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02900" y="395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Why is Data Cleaning so Important?</a:t>
            </a:r>
            <a:endParaRPr sz="3000" b="1" dirty="0"/>
          </a:p>
        </p:txBody>
      </p:sp>
      <p:sp>
        <p:nvSpPr>
          <p:cNvPr id="61" name="Google Shape;61;p14"/>
          <p:cNvSpPr txBox="1">
            <a:spLocks noGrp="1"/>
          </p:cNvSpPr>
          <p:nvPr>
            <p:ph type="body" idx="1"/>
          </p:nvPr>
        </p:nvSpPr>
        <p:spPr>
          <a:xfrm>
            <a:off x="815400" y="1313725"/>
            <a:ext cx="8328600" cy="344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1600">
                <a:solidFill>
                  <a:schemeClr val="dk1"/>
                </a:solidFill>
              </a:rPr>
              <a:t>Decisions and analytics are increasingly driven by data and models.</a:t>
            </a:r>
            <a:endParaRPr sz="16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1600">
                <a:solidFill>
                  <a:schemeClr val="dk1"/>
                </a:solidFill>
              </a:rPr>
              <a:t>Key aspects of Machine Learning Workflow depend on cleaned data: </a:t>
            </a:r>
            <a:endParaRPr sz="1600">
              <a:solidFill>
                <a:schemeClr val="dk1"/>
              </a:solidFill>
            </a:endParaRPr>
          </a:p>
          <a:p>
            <a:pPr marL="0" lvl="0" indent="0" algn="l" rtl="0">
              <a:spcBef>
                <a:spcPts val="500"/>
              </a:spcBef>
              <a:spcAft>
                <a:spcPts val="0"/>
              </a:spcAft>
              <a:buNone/>
            </a:pPr>
            <a:r>
              <a:rPr lang="vi" sz="1600">
                <a:solidFill>
                  <a:schemeClr val="dk1"/>
                </a:solidFill>
              </a:rPr>
              <a:t>- </a:t>
            </a:r>
            <a:r>
              <a:rPr lang="vi" sz="1600" b="1">
                <a:solidFill>
                  <a:schemeClr val="dk1"/>
                </a:solidFill>
              </a:rPr>
              <a:t>Observations</a:t>
            </a:r>
            <a:r>
              <a:rPr lang="vi" sz="1600">
                <a:solidFill>
                  <a:schemeClr val="dk1"/>
                </a:solidFill>
              </a:rPr>
              <a:t>: An instance of the data (usually a point or row in a dataset) </a:t>
            </a:r>
            <a:endParaRPr sz="1600">
              <a:solidFill>
                <a:schemeClr val="dk1"/>
              </a:solidFill>
            </a:endParaRPr>
          </a:p>
          <a:p>
            <a:pPr marL="0" lvl="0" indent="0" algn="l" rtl="0">
              <a:spcBef>
                <a:spcPts val="500"/>
              </a:spcBef>
              <a:spcAft>
                <a:spcPts val="0"/>
              </a:spcAft>
              <a:buNone/>
            </a:pPr>
            <a:r>
              <a:rPr lang="vi" sz="1600">
                <a:solidFill>
                  <a:schemeClr val="dk1"/>
                </a:solidFill>
              </a:rPr>
              <a:t>- </a:t>
            </a:r>
            <a:r>
              <a:rPr lang="vi" sz="1600" b="1">
                <a:solidFill>
                  <a:schemeClr val="dk1"/>
                </a:solidFill>
              </a:rPr>
              <a:t>Labels</a:t>
            </a:r>
            <a:r>
              <a:rPr lang="vi" sz="1600">
                <a:solidFill>
                  <a:schemeClr val="dk1"/>
                </a:solidFill>
              </a:rPr>
              <a:t>: Output variable(s) being predicted </a:t>
            </a:r>
            <a:endParaRPr sz="1600">
              <a:solidFill>
                <a:schemeClr val="dk1"/>
              </a:solidFill>
            </a:endParaRPr>
          </a:p>
          <a:p>
            <a:pPr marL="0" lvl="0" indent="0" algn="l" rtl="0">
              <a:spcBef>
                <a:spcPts val="500"/>
              </a:spcBef>
              <a:spcAft>
                <a:spcPts val="0"/>
              </a:spcAft>
              <a:buNone/>
            </a:pPr>
            <a:r>
              <a:rPr lang="vi" sz="1600">
                <a:solidFill>
                  <a:schemeClr val="dk1"/>
                </a:solidFill>
              </a:rPr>
              <a:t>- </a:t>
            </a:r>
            <a:r>
              <a:rPr lang="vi" sz="1600" b="1">
                <a:solidFill>
                  <a:schemeClr val="dk1"/>
                </a:solidFill>
              </a:rPr>
              <a:t>Algorithms</a:t>
            </a:r>
            <a:r>
              <a:rPr lang="vi" sz="1600">
                <a:solidFill>
                  <a:schemeClr val="dk1"/>
                </a:solidFill>
              </a:rPr>
              <a:t>: Computer programs that estimate models based on available data </a:t>
            </a:r>
            <a:endParaRPr sz="1600">
              <a:solidFill>
                <a:schemeClr val="dk1"/>
              </a:solidFill>
            </a:endParaRPr>
          </a:p>
          <a:p>
            <a:pPr marL="0" lvl="0" indent="0" algn="l" rtl="0">
              <a:spcBef>
                <a:spcPts val="500"/>
              </a:spcBef>
              <a:spcAft>
                <a:spcPts val="0"/>
              </a:spcAft>
              <a:buNone/>
            </a:pPr>
            <a:r>
              <a:rPr lang="vi" sz="1600">
                <a:solidFill>
                  <a:schemeClr val="dk1"/>
                </a:solidFill>
              </a:rPr>
              <a:t>- </a:t>
            </a:r>
            <a:r>
              <a:rPr lang="vi" sz="1600" b="1">
                <a:solidFill>
                  <a:schemeClr val="dk1"/>
                </a:solidFill>
              </a:rPr>
              <a:t>Features</a:t>
            </a:r>
            <a:r>
              <a:rPr lang="vi" sz="1600">
                <a:solidFill>
                  <a:schemeClr val="dk1"/>
                </a:solidFill>
              </a:rPr>
              <a:t>: Information we have for each observation (variables) </a:t>
            </a:r>
            <a:endParaRPr sz="1600">
              <a:solidFill>
                <a:schemeClr val="dk1"/>
              </a:solidFill>
            </a:endParaRPr>
          </a:p>
          <a:p>
            <a:pPr marL="0" lvl="0" indent="0" algn="l" rtl="0">
              <a:spcBef>
                <a:spcPts val="500"/>
              </a:spcBef>
              <a:spcAft>
                <a:spcPts val="0"/>
              </a:spcAft>
              <a:buNone/>
            </a:pPr>
            <a:r>
              <a:rPr lang="vi" sz="1600">
                <a:solidFill>
                  <a:schemeClr val="dk1"/>
                </a:solidFill>
              </a:rPr>
              <a:t>- </a:t>
            </a:r>
            <a:r>
              <a:rPr lang="vi" sz="1600" b="1">
                <a:solidFill>
                  <a:schemeClr val="dk1"/>
                </a:solidFill>
              </a:rPr>
              <a:t>Model</a:t>
            </a:r>
            <a:r>
              <a:rPr lang="vi" sz="1600">
                <a:solidFill>
                  <a:schemeClr val="dk1"/>
                </a:solidFill>
              </a:rPr>
              <a:t>: Hypothesized relationship between observations and data</a:t>
            </a:r>
            <a:endParaRPr sz="16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1600">
                <a:solidFill>
                  <a:schemeClr val="dk1"/>
                </a:solidFill>
              </a:rPr>
              <a:t>Messy data can lead to “garbage-in, garbage-out" effect, and unreliable outcomes.</a:t>
            </a:r>
            <a:endParaRPr sz="160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92552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Why is Data Cleaning so Important?</a:t>
            </a:r>
            <a:endParaRPr sz="3000" b="1" dirty="0"/>
          </a:p>
        </p:txBody>
      </p:sp>
      <p:sp>
        <p:nvSpPr>
          <p:cNvPr id="67" name="Google Shape;67;p15"/>
          <p:cNvSpPr txBox="1">
            <a:spLocks noGrp="1"/>
          </p:cNvSpPr>
          <p:nvPr>
            <p:ph type="body" idx="1"/>
          </p:nvPr>
        </p:nvSpPr>
        <p:spPr>
          <a:xfrm>
            <a:off x="706450" y="1202050"/>
            <a:ext cx="7684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a:solidFill>
                  <a:schemeClr val="dk1"/>
                </a:solidFill>
              </a:rPr>
              <a:t>The main data problems companies face:</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b="1">
                <a:solidFill>
                  <a:schemeClr val="dk1"/>
                </a:solidFill>
              </a:rPr>
              <a:t>- Lack of data </a:t>
            </a:r>
            <a:endParaRPr b="1">
              <a:solidFill>
                <a:schemeClr val="dk1"/>
              </a:solidFill>
            </a:endParaRPr>
          </a:p>
          <a:p>
            <a:pPr marL="0" lvl="0" indent="0" algn="l" rtl="0">
              <a:spcBef>
                <a:spcPts val="500"/>
              </a:spcBef>
              <a:spcAft>
                <a:spcPts val="0"/>
              </a:spcAft>
              <a:buNone/>
            </a:pPr>
            <a:r>
              <a:rPr lang="vi" b="1">
                <a:solidFill>
                  <a:schemeClr val="dk1"/>
                </a:solidFill>
              </a:rPr>
              <a:t>- Too much data </a:t>
            </a:r>
            <a:endParaRPr b="1">
              <a:solidFill>
                <a:schemeClr val="dk1"/>
              </a:solidFill>
            </a:endParaRPr>
          </a:p>
          <a:p>
            <a:pPr marL="0" lvl="0" indent="0" algn="l" rtl="0">
              <a:spcBef>
                <a:spcPts val="500"/>
              </a:spcBef>
              <a:spcAft>
                <a:spcPts val="0"/>
              </a:spcAft>
              <a:buNone/>
            </a:pPr>
            <a:r>
              <a:rPr lang="vi" b="1">
                <a:solidFill>
                  <a:schemeClr val="dk1"/>
                </a:solidFill>
              </a:rPr>
              <a:t>- Bad data</a:t>
            </a:r>
            <a:endParaRPr b="1">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None/>
            </a:pPr>
            <a:r>
              <a:rPr lang="vi">
                <a:solidFill>
                  <a:schemeClr val="dk1"/>
                </a:solidFill>
              </a:rPr>
              <a:t>Having data ready for ML and Al ensures you are ready to infuse Al across your organization.</a:t>
            </a:r>
            <a:endParaRPr>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469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30867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How Can Data be Messy?</a:t>
            </a:r>
            <a:endParaRPr sz="3000" b="1" dirty="0"/>
          </a:p>
        </p:txBody>
      </p:sp>
      <p:sp>
        <p:nvSpPr>
          <p:cNvPr id="73" name="Google Shape;73;p16"/>
          <p:cNvSpPr txBox="1">
            <a:spLocks noGrp="1"/>
          </p:cNvSpPr>
          <p:nvPr>
            <p:ph type="body" idx="1"/>
          </p:nvPr>
        </p:nvSpPr>
        <p:spPr>
          <a:xfrm>
            <a:off x="4932800" y="1363325"/>
            <a:ext cx="3787800" cy="345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1600" dirty="0">
                <a:solidFill>
                  <a:schemeClr val="dk1"/>
                </a:solidFill>
              </a:rPr>
              <a:t>- Duplicate or unnecessary data </a:t>
            </a:r>
            <a:endParaRPr sz="1600" dirty="0">
              <a:solidFill>
                <a:schemeClr val="dk1"/>
              </a:solidFill>
            </a:endParaRPr>
          </a:p>
          <a:p>
            <a:pPr marL="0" lvl="0" indent="0" algn="l" rtl="0">
              <a:spcBef>
                <a:spcPts val="500"/>
              </a:spcBef>
              <a:spcAft>
                <a:spcPts val="0"/>
              </a:spcAft>
              <a:buNone/>
            </a:pPr>
            <a:r>
              <a:rPr lang="vi" sz="1600" dirty="0">
                <a:solidFill>
                  <a:schemeClr val="dk1"/>
                </a:solidFill>
              </a:rPr>
              <a:t>- Inconsistent text and typos </a:t>
            </a:r>
            <a:endParaRPr sz="1600" dirty="0">
              <a:solidFill>
                <a:schemeClr val="dk1"/>
              </a:solidFill>
            </a:endParaRPr>
          </a:p>
          <a:p>
            <a:pPr marL="0" lvl="0" indent="0" algn="l" rtl="0">
              <a:spcBef>
                <a:spcPts val="500"/>
              </a:spcBef>
              <a:spcAft>
                <a:spcPts val="0"/>
              </a:spcAft>
              <a:buNone/>
            </a:pPr>
            <a:r>
              <a:rPr lang="vi" sz="1600" dirty="0">
                <a:solidFill>
                  <a:schemeClr val="dk1"/>
                </a:solidFill>
              </a:rPr>
              <a:t>- Missing data </a:t>
            </a:r>
            <a:endParaRPr sz="1600" dirty="0">
              <a:solidFill>
                <a:schemeClr val="dk1"/>
              </a:solidFill>
            </a:endParaRPr>
          </a:p>
          <a:p>
            <a:pPr marL="0" lvl="0" indent="0" algn="l" rtl="0">
              <a:spcBef>
                <a:spcPts val="500"/>
              </a:spcBef>
              <a:spcAft>
                <a:spcPts val="0"/>
              </a:spcAft>
              <a:buClr>
                <a:schemeClr val="dk1"/>
              </a:buClr>
              <a:buSzPts val="1100"/>
              <a:buFont typeface="Arial"/>
              <a:buNone/>
            </a:pPr>
            <a:r>
              <a:rPr lang="vi" sz="1600" dirty="0">
                <a:solidFill>
                  <a:schemeClr val="dk1"/>
                </a:solidFill>
              </a:rPr>
              <a:t>- Outliers</a:t>
            </a:r>
            <a:endParaRPr sz="1600" dirty="0">
              <a:solidFill>
                <a:schemeClr val="dk1"/>
              </a:solidFill>
            </a:endParaRPr>
          </a:p>
          <a:p>
            <a:pPr marL="0" lvl="0" indent="0" algn="l" rtl="0">
              <a:spcBef>
                <a:spcPts val="500"/>
              </a:spcBef>
              <a:spcAft>
                <a:spcPts val="0"/>
              </a:spcAft>
              <a:buNone/>
            </a:pPr>
            <a:r>
              <a:rPr lang="vi" sz="1600" dirty="0">
                <a:solidFill>
                  <a:schemeClr val="dk1"/>
                </a:solidFill>
              </a:rPr>
              <a:t>Data sourcing issues:</a:t>
            </a:r>
            <a:endParaRPr sz="1600" dirty="0">
              <a:solidFill>
                <a:schemeClr val="dk1"/>
              </a:solidFill>
            </a:endParaRPr>
          </a:p>
          <a:p>
            <a:pPr marL="0" lvl="0" indent="0" algn="l" rtl="0">
              <a:spcBef>
                <a:spcPts val="500"/>
              </a:spcBef>
              <a:spcAft>
                <a:spcPts val="0"/>
              </a:spcAft>
              <a:buNone/>
            </a:pPr>
            <a:r>
              <a:rPr lang="vi" sz="1600" dirty="0">
                <a:solidFill>
                  <a:schemeClr val="dk1"/>
                </a:solidFill>
              </a:rPr>
              <a:t> </a:t>
            </a:r>
            <a:r>
              <a:rPr lang="en-US" sz="1600" dirty="0">
                <a:solidFill>
                  <a:schemeClr val="dk1"/>
                </a:solidFill>
              </a:rPr>
              <a:t>	</a:t>
            </a:r>
            <a:r>
              <a:rPr lang="vi" sz="1600" dirty="0" smtClean="0">
                <a:solidFill>
                  <a:schemeClr val="dk1"/>
                </a:solidFill>
              </a:rPr>
              <a:t>- </a:t>
            </a:r>
            <a:r>
              <a:rPr lang="vi" sz="1600" dirty="0">
                <a:solidFill>
                  <a:schemeClr val="dk1"/>
                </a:solidFill>
              </a:rPr>
              <a:t>Multiple systems</a:t>
            </a:r>
            <a:endParaRPr sz="1600" dirty="0">
              <a:solidFill>
                <a:schemeClr val="dk1"/>
              </a:solidFill>
            </a:endParaRPr>
          </a:p>
          <a:p>
            <a:pPr marL="0" lvl="0" indent="457200" algn="l" rtl="0">
              <a:spcBef>
                <a:spcPts val="500"/>
              </a:spcBef>
              <a:spcAft>
                <a:spcPts val="0"/>
              </a:spcAft>
              <a:buClr>
                <a:schemeClr val="dk1"/>
              </a:buClr>
              <a:buSzPts val="1100"/>
              <a:buFont typeface="Arial"/>
              <a:buNone/>
            </a:pPr>
            <a:r>
              <a:rPr lang="vi" sz="1600" dirty="0">
                <a:solidFill>
                  <a:schemeClr val="dk1"/>
                </a:solidFill>
              </a:rPr>
              <a:t>- Different database types</a:t>
            </a:r>
            <a:endParaRPr sz="1600" dirty="0">
              <a:solidFill>
                <a:schemeClr val="dk1"/>
              </a:solidFill>
            </a:endParaRPr>
          </a:p>
          <a:p>
            <a:pPr marL="0" lvl="0" indent="457200" algn="l" rtl="0">
              <a:spcBef>
                <a:spcPts val="500"/>
              </a:spcBef>
              <a:spcAft>
                <a:spcPts val="0"/>
              </a:spcAft>
              <a:buNone/>
            </a:pPr>
            <a:r>
              <a:rPr lang="vi" sz="1600" dirty="0">
                <a:solidFill>
                  <a:schemeClr val="dk1"/>
                </a:solidFill>
              </a:rPr>
              <a:t>- On premises, in cloud </a:t>
            </a:r>
            <a:endParaRPr sz="1600" dirty="0">
              <a:solidFill>
                <a:schemeClr val="dk1"/>
              </a:solidFill>
            </a:endParaRPr>
          </a:p>
          <a:p>
            <a:pPr marL="0" lvl="0" indent="0" algn="l" rtl="0">
              <a:spcBef>
                <a:spcPts val="500"/>
              </a:spcBef>
              <a:spcAft>
                <a:spcPts val="500"/>
              </a:spcAft>
              <a:buClr>
                <a:schemeClr val="dk1"/>
              </a:buClr>
              <a:buSzPts val="1100"/>
              <a:buFont typeface="Arial"/>
              <a:buNone/>
            </a:pPr>
            <a:r>
              <a:rPr lang="vi" sz="1600" dirty="0">
                <a:solidFill>
                  <a:schemeClr val="dk1"/>
                </a:solidFill>
              </a:rPr>
              <a:t>- ... and more.</a:t>
            </a:r>
            <a:endParaRPr sz="1600" dirty="0">
              <a:solidFill>
                <a:schemeClr val="dk1"/>
              </a:solidFill>
            </a:endParaRPr>
          </a:p>
        </p:txBody>
      </p:sp>
      <p:pic>
        <p:nvPicPr>
          <p:cNvPr id="74" name="Google Shape;74;p16"/>
          <p:cNvPicPr preferRelativeResize="0"/>
          <p:nvPr/>
        </p:nvPicPr>
        <p:blipFill rotWithShape="1">
          <a:blip r:embed="rId3">
            <a:alphaModFix/>
          </a:blip>
          <a:srcRect l="10627" t="20055" r="58937" b="5445"/>
          <a:stretch/>
        </p:blipFill>
        <p:spPr>
          <a:xfrm>
            <a:off x="893475" y="1214600"/>
            <a:ext cx="2856025" cy="3928900"/>
          </a:xfrm>
          <a:prstGeom prst="rect">
            <a:avLst/>
          </a:prstGeom>
          <a:noFill/>
          <a:ln>
            <a:noFill/>
          </a:ln>
        </p:spPr>
      </p:pic>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37784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5" y="1400525"/>
            <a:ext cx="8311674" cy="3571942"/>
          </a:xfrm>
          <a:prstGeom prst="rect">
            <a:avLst/>
          </a:prstGeom>
        </p:spPr>
        <p:txBody>
          <a:bodyPr spcFirstLastPara="1" wrap="square" lIns="91425" tIns="91425" rIns="91425" bIns="91425" anchor="t" anchorCtr="0">
            <a:normAutofit lnSpcReduction="10000"/>
          </a:bodyPr>
          <a:lstStyle/>
          <a:p>
            <a:pPr marL="342900"/>
            <a:r>
              <a:rPr lang="vi" sz="2000" dirty="0">
                <a:solidFill>
                  <a:schemeClr val="dk1"/>
                </a:solidFill>
              </a:rPr>
              <a:t>Pay attention to duplicate values and research why there are multiple values</a:t>
            </a:r>
            <a:r>
              <a:rPr lang="vi" sz="2000" dirty="0" smtClean="0">
                <a:solidFill>
                  <a:schemeClr val="dk1"/>
                </a:solidFill>
              </a:rPr>
              <a:t>.</a:t>
            </a:r>
            <a:endParaRPr lang="en-US" sz="2000" dirty="0" smtClean="0">
              <a:solidFill>
                <a:schemeClr val="dk1"/>
              </a:solidFill>
            </a:endParaRPr>
          </a:p>
          <a:p>
            <a:pPr marL="342900"/>
            <a:r>
              <a:rPr lang="en-US" sz="2000" dirty="0">
                <a:solidFill>
                  <a:schemeClr val="dk1"/>
                </a:solidFill>
              </a:rPr>
              <a:t>Duplicate entries are problematic for multiple reasons. An entry appearing more than once receives disproportionate weight during training. Models that succeed on frequent entries only look like they perform well. </a:t>
            </a:r>
            <a:endParaRPr lang="en-US" sz="2000" dirty="0" smtClean="0">
              <a:solidFill>
                <a:schemeClr val="dk1"/>
              </a:solidFill>
            </a:endParaRPr>
          </a:p>
          <a:p>
            <a:pPr marL="342900"/>
            <a:r>
              <a:rPr lang="en-US" sz="2000" dirty="0" smtClean="0">
                <a:solidFill>
                  <a:schemeClr val="dk1"/>
                </a:solidFill>
              </a:rPr>
              <a:t>Duplicate </a:t>
            </a:r>
            <a:r>
              <a:rPr lang="en-US" sz="2000" dirty="0">
                <a:solidFill>
                  <a:schemeClr val="dk1"/>
                </a:solidFill>
              </a:rPr>
              <a:t>entries can ruin the split between train, validation, and test sets where identical entries are not all in the same set. This can lead to biased performance estimates that result in disappointing the model in production.</a:t>
            </a:r>
          </a:p>
          <a:p>
            <a:pPr marL="0" lvl="0" indent="0">
              <a:buNone/>
            </a:pPr>
            <a:endParaRPr lang="en-US" sz="2000"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710795645"/>
      </p:ext>
    </p:extLst>
  </p:cSld>
  <p:clrMapOvr>
    <a:masterClrMapping/>
  </p:clrMapOvr>
  <p:extLst mod="1">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5" y="1400525"/>
            <a:ext cx="8311674" cy="3571942"/>
          </a:xfrm>
          <a:prstGeom prst="rect">
            <a:avLst/>
          </a:prstGeom>
        </p:spPr>
        <p:txBody>
          <a:bodyPr spcFirstLastPara="1" wrap="square" lIns="91425" tIns="91425" rIns="91425" bIns="91425" anchor="t" anchorCtr="0">
            <a:normAutofit/>
          </a:bodyPr>
          <a:lstStyle/>
          <a:p>
            <a:pPr marL="342900"/>
            <a:r>
              <a:rPr lang="en-US" sz="2000" dirty="0" smtClean="0">
                <a:solidFill>
                  <a:schemeClr val="dk1"/>
                </a:solidFill>
              </a:rPr>
              <a:t>There </a:t>
            </a:r>
            <a:r>
              <a:rPr lang="en-US" sz="2000" dirty="0">
                <a:solidFill>
                  <a:schemeClr val="dk1"/>
                </a:solidFill>
              </a:rPr>
              <a:t>are many possible causes for duplicate entries in databases, such as processing steps that were rerun anywhere in the data pipeline. While the existence of duplicates hurt the learning process greatly, it is relatively easy to fix. </a:t>
            </a:r>
            <a:endParaRPr lang="en-US" sz="2000" dirty="0" smtClean="0">
              <a:solidFill>
                <a:schemeClr val="dk1"/>
              </a:solidFill>
            </a:endParaRPr>
          </a:p>
          <a:p>
            <a:pPr marL="342900"/>
            <a:r>
              <a:rPr lang="en-US" sz="2000" dirty="0" smtClean="0">
                <a:solidFill>
                  <a:schemeClr val="dk1"/>
                </a:solidFill>
              </a:rPr>
              <a:t>One </a:t>
            </a:r>
            <a:r>
              <a:rPr lang="en-US" sz="2000" dirty="0">
                <a:solidFill>
                  <a:schemeClr val="dk1"/>
                </a:solidFill>
              </a:rPr>
              <a:t>option is to enforce columns to be unique whenever </a:t>
            </a:r>
            <a:r>
              <a:rPr lang="en-US" sz="2000" dirty="0" smtClean="0">
                <a:solidFill>
                  <a:schemeClr val="dk1"/>
                </a:solidFill>
              </a:rPr>
              <a:t>applicable.</a:t>
            </a:r>
          </a:p>
          <a:p>
            <a:pPr marL="342900"/>
            <a:r>
              <a:rPr lang="en-US" sz="2000" dirty="0" smtClean="0">
                <a:solidFill>
                  <a:schemeClr val="dk1"/>
                </a:solidFill>
              </a:rPr>
              <a:t>Another </a:t>
            </a:r>
            <a:r>
              <a:rPr lang="en-US" sz="2000" dirty="0">
                <a:solidFill>
                  <a:schemeClr val="dk1"/>
                </a:solidFill>
              </a:rPr>
              <a:t>is to run a script to automatically detect and delete duplicate entries. This can be done easily with Pandas’ </a:t>
            </a:r>
            <a:r>
              <a:rPr lang="en-US" sz="2000" dirty="0" err="1">
                <a:solidFill>
                  <a:schemeClr val="dk1"/>
                </a:solidFill>
              </a:rPr>
              <a:t>drop_duplicates</a:t>
            </a:r>
            <a:r>
              <a:rPr lang="en-US" sz="2000" dirty="0">
                <a:solidFill>
                  <a:schemeClr val="dk1"/>
                </a:solidFill>
              </a:rPr>
              <a:t> functionality shown in </a:t>
            </a:r>
            <a:r>
              <a:rPr lang="en-US" sz="2000" dirty="0" smtClean="0">
                <a:solidFill>
                  <a:schemeClr val="dk1"/>
                </a:solidFill>
              </a:rPr>
              <a:t>the next slide.</a:t>
            </a:r>
          </a:p>
          <a:p>
            <a:pPr marL="342900"/>
            <a:r>
              <a:rPr lang="en-US" sz="2000" smtClean="0">
                <a:solidFill>
                  <a:schemeClr val="dk1"/>
                </a:solidFill>
              </a:rPr>
              <a:t>Refer to </a:t>
            </a:r>
            <a:r>
              <a:rPr lang="en-US" smtClean="0">
                <a:solidFill>
                  <a:schemeClr val="dk1"/>
                </a:solidFill>
              </a:rPr>
              <a:t>https</a:t>
            </a:r>
            <a:r>
              <a:rPr lang="en-US">
                <a:solidFill>
                  <a:schemeClr val="dk1"/>
                </a:solidFill>
              </a:rPr>
              <a:t>://pandas.pydata.org/docs/reference/frame.html</a:t>
            </a:r>
          </a:p>
          <a:p>
            <a:pPr marL="342900"/>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90308851"/>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224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Learning Goals</a:t>
            </a:r>
            <a:endParaRPr sz="3000" b="1" dirty="0"/>
          </a:p>
        </p:txBody>
      </p:sp>
      <p:sp>
        <p:nvSpPr>
          <p:cNvPr id="55" name="Google Shape;55;p13"/>
          <p:cNvSpPr txBox="1">
            <a:spLocks noGrp="1"/>
          </p:cNvSpPr>
          <p:nvPr>
            <p:ph type="body" idx="1"/>
          </p:nvPr>
        </p:nvSpPr>
        <p:spPr>
          <a:xfrm>
            <a:off x="623400" y="1152475"/>
            <a:ext cx="7445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a:solidFill>
                  <a:schemeClr val="dk1"/>
                </a:solidFill>
              </a:rPr>
              <a:t>In this section, we will cover:</a:t>
            </a:r>
            <a:endParaRPr sz="2000">
              <a:solidFill>
                <a:schemeClr val="dk1"/>
              </a:solidFill>
            </a:endParaRPr>
          </a:p>
          <a:p>
            <a:pPr marL="0" lvl="0" indent="0" algn="l" rtl="0">
              <a:spcBef>
                <a:spcPts val="500"/>
              </a:spcBef>
              <a:spcAft>
                <a:spcPts val="0"/>
              </a:spcAft>
              <a:buClr>
                <a:schemeClr val="dk1"/>
              </a:buClr>
              <a:buSzPts val="1100"/>
              <a:buFont typeface="Arial"/>
              <a:buNone/>
            </a:pPr>
            <a:endParaRPr sz="500">
              <a:solidFill>
                <a:schemeClr val="dk1"/>
              </a:solidFill>
            </a:endParaRPr>
          </a:p>
          <a:p>
            <a:pPr marL="0" lvl="0" indent="0" algn="l" rtl="0">
              <a:spcBef>
                <a:spcPts val="500"/>
              </a:spcBef>
              <a:spcAft>
                <a:spcPts val="0"/>
              </a:spcAft>
              <a:buNone/>
            </a:pPr>
            <a:r>
              <a:rPr lang="vi" sz="2000">
                <a:solidFill>
                  <a:schemeClr val="dk1"/>
                </a:solidFill>
              </a:rPr>
              <a:t>- Retrieving data from multiple data sources: </a:t>
            </a:r>
            <a:endParaRPr sz="2000">
              <a:solidFill>
                <a:schemeClr val="dk1"/>
              </a:solidFill>
            </a:endParaRPr>
          </a:p>
          <a:p>
            <a:pPr marL="0" lvl="0" indent="457200" algn="l" rtl="0">
              <a:spcBef>
                <a:spcPts val="500"/>
              </a:spcBef>
              <a:spcAft>
                <a:spcPts val="0"/>
              </a:spcAft>
              <a:buNone/>
            </a:pPr>
            <a:r>
              <a:rPr lang="vi" sz="2000">
                <a:solidFill>
                  <a:schemeClr val="dk1"/>
                </a:solidFill>
              </a:rPr>
              <a:t>• SQL databases </a:t>
            </a:r>
            <a:endParaRPr sz="2000">
              <a:solidFill>
                <a:schemeClr val="dk1"/>
              </a:solidFill>
            </a:endParaRPr>
          </a:p>
          <a:p>
            <a:pPr marL="0" lvl="0" indent="457200" algn="l" rtl="0">
              <a:spcBef>
                <a:spcPts val="500"/>
              </a:spcBef>
              <a:spcAft>
                <a:spcPts val="0"/>
              </a:spcAft>
              <a:buNone/>
            </a:pPr>
            <a:r>
              <a:rPr lang="vi" sz="2000">
                <a:solidFill>
                  <a:schemeClr val="dk1"/>
                </a:solidFill>
              </a:rPr>
              <a:t>• NoSQL databases </a:t>
            </a:r>
            <a:endParaRPr sz="2000">
              <a:solidFill>
                <a:schemeClr val="dk1"/>
              </a:solidFill>
            </a:endParaRPr>
          </a:p>
          <a:p>
            <a:pPr marL="0" lvl="0" indent="457200" algn="l" rtl="0">
              <a:spcBef>
                <a:spcPts val="500"/>
              </a:spcBef>
              <a:spcAft>
                <a:spcPts val="0"/>
              </a:spcAft>
              <a:buNone/>
            </a:pPr>
            <a:r>
              <a:rPr lang="vi" sz="2000">
                <a:solidFill>
                  <a:schemeClr val="dk1"/>
                </a:solidFill>
              </a:rPr>
              <a:t>• APIs </a:t>
            </a:r>
            <a:endParaRPr sz="2000">
              <a:solidFill>
                <a:schemeClr val="dk1"/>
              </a:solidFill>
            </a:endParaRPr>
          </a:p>
          <a:p>
            <a:pPr marL="0" lvl="0" indent="457200" algn="l" rtl="0">
              <a:spcBef>
                <a:spcPts val="500"/>
              </a:spcBef>
              <a:spcAft>
                <a:spcPts val="0"/>
              </a:spcAft>
              <a:buNone/>
            </a:pPr>
            <a:r>
              <a:rPr lang="vi" sz="2000">
                <a:solidFill>
                  <a:schemeClr val="dk1"/>
                </a:solidFill>
              </a:rPr>
              <a:t>• Cloud data sources</a:t>
            </a:r>
            <a:endParaRPr sz="2000">
              <a:solidFill>
                <a:schemeClr val="dk1"/>
              </a:solidFill>
            </a:endParaRPr>
          </a:p>
          <a:p>
            <a:pPr marL="0" lvl="0" indent="457200" algn="l" rtl="0">
              <a:spcBef>
                <a:spcPts val="500"/>
              </a:spcBef>
              <a:spcAft>
                <a:spcPts val="0"/>
              </a:spcAft>
              <a:buClr>
                <a:schemeClr val="dk1"/>
              </a:buClr>
              <a:buSzPts val="1100"/>
              <a:buFont typeface="Arial"/>
              <a:buNone/>
            </a:pPr>
            <a:endParaRPr sz="500">
              <a:solidFill>
                <a:schemeClr val="dk1"/>
              </a:solidFill>
            </a:endParaRPr>
          </a:p>
          <a:p>
            <a:pPr marL="0" lvl="0" indent="0" algn="l" rtl="0">
              <a:spcBef>
                <a:spcPts val="500"/>
              </a:spcBef>
              <a:spcAft>
                <a:spcPts val="0"/>
              </a:spcAft>
              <a:buClr>
                <a:schemeClr val="dk1"/>
              </a:buClr>
              <a:buSzPts val="1100"/>
              <a:buFont typeface="Arial"/>
              <a:buNone/>
            </a:pPr>
            <a:r>
              <a:rPr lang="vi" sz="2000">
                <a:solidFill>
                  <a:schemeClr val="dk1"/>
                </a:solidFill>
              </a:rPr>
              <a:t>- Understand common issues that arise with importing data</a:t>
            </a:r>
            <a:endParaRPr sz="2000">
              <a:solidFill>
                <a:schemeClr val="dk1"/>
              </a:solidFill>
            </a:endParaRPr>
          </a:p>
          <a:p>
            <a:pPr marL="0" lvl="0" indent="0" algn="l" rtl="0">
              <a:spcBef>
                <a:spcPts val="500"/>
              </a:spcBef>
              <a:spcAft>
                <a:spcPts val="120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a:t>
            </a:fld>
            <a:endParaRPr lang="vi"/>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5" y="1400525"/>
            <a:ext cx="8311674" cy="3571942"/>
          </a:xfrm>
          <a:prstGeom prst="rect">
            <a:avLst/>
          </a:prstGeom>
        </p:spPr>
        <p:txBody>
          <a:bodyPr spcFirstLastPara="1" wrap="square" lIns="91425" tIns="91425" rIns="91425" bIns="91425" anchor="t" anchorCtr="0">
            <a:normAutofit/>
          </a:bodyPr>
          <a:lstStyle/>
          <a:p>
            <a:pPr marL="342900"/>
            <a:r>
              <a:rPr lang="en-US" dirty="0"/>
              <a:t>Consider dataset containing ramen </a:t>
            </a:r>
            <a:r>
              <a:rPr lang="en-US" dirty="0" smtClean="0"/>
              <a:t>rating:</a:t>
            </a:r>
            <a:endParaRPr lang="en-US" dirty="0"/>
          </a:p>
          <a:p>
            <a:pPr marL="342900"/>
            <a:endParaRPr lang="en-US" dirty="0" smtClean="0"/>
          </a:p>
          <a:p>
            <a:pPr marL="342900"/>
            <a:endParaRPr lang="en-US" dirty="0"/>
          </a:p>
          <a:p>
            <a:pPr marL="342900"/>
            <a:endParaRPr lang="en-US" dirty="0" smtClean="0"/>
          </a:p>
          <a:p>
            <a:pPr marL="342900"/>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212529"/>
                </a:solidFill>
                <a:effectLst/>
                <a:latin typeface="SFMono-Regular"/>
              </a:rPr>
              <a:t>df FirstName LastName PhoneNo 0 A B 1 1 A B 1 2 A B 2 df.drop_duplicates(subset=["FirstName", "LastName"]) FirstName LastName PhoneNo 0 A B 1</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2245238" y="1819343"/>
            <a:ext cx="4572000" cy="2893100"/>
          </a:xfrm>
          <a:prstGeom prst="rect">
            <a:avLst/>
          </a:prstGeom>
        </p:spPr>
        <p:txBody>
          <a:bodyPr>
            <a:spAutoFit/>
          </a:bodyPr>
          <a:lstStyle/>
          <a:p>
            <a:r>
              <a:rPr lang="en-US" dirty="0"/>
              <a:t>&gt;&gt;&gt; </a:t>
            </a:r>
            <a:r>
              <a:rPr lang="en-US" dirty="0" err="1"/>
              <a:t>df</a:t>
            </a:r>
            <a:r>
              <a:rPr lang="en-US" dirty="0"/>
              <a:t> = </a:t>
            </a:r>
            <a:r>
              <a:rPr lang="en-US" dirty="0" err="1"/>
              <a:t>pd.DataFrame</a:t>
            </a:r>
            <a:r>
              <a:rPr lang="en-US" dirty="0"/>
              <a:t>({</a:t>
            </a:r>
          </a:p>
          <a:p>
            <a:r>
              <a:rPr lang="en-US" dirty="0"/>
              <a:t>...     'brand': ['Yum </a:t>
            </a:r>
            <a:r>
              <a:rPr lang="en-US" dirty="0" err="1"/>
              <a:t>Yum</a:t>
            </a:r>
            <a:r>
              <a:rPr lang="en-US" dirty="0"/>
              <a:t>', 'Yum </a:t>
            </a:r>
            <a:r>
              <a:rPr lang="en-US" dirty="0" err="1"/>
              <a:t>Yum</a:t>
            </a:r>
            <a:r>
              <a:rPr lang="en-US" dirty="0"/>
              <a:t>', '</a:t>
            </a:r>
            <a:r>
              <a:rPr lang="en-US" dirty="0" err="1"/>
              <a:t>Indomie</a:t>
            </a:r>
            <a:r>
              <a:rPr lang="en-US" dirty="0"/>
              <a:t>', '</a:t>
            </a:r>
            <a:r>
              <a:rPr lang="en-US" dirty="0" err="1"/>
              <a:t>Indomie</a:t>
            </a:r>
            <a:r>
              <a:rPr lang="en-US" dirty="0"/>
              <a:t>', '</a:t>
            </a:r>
            <a:r>
              <a:rPr lang="en-US" dirty="0" err="1"/>
              <a:t>Indomie</a:t>
            </a:r>
            <a:r>
              <a:rPr lang="en-US" dirty="0"/>
              <a:t>'],</a:t>
            </a:r>
          </a:p>
          <a:p>
            <a:r>
              <a:rPr lang="en-US" dirty="0"/>
              <a:t>...     'style': ['cup', 'cup', 'cup', 'pack', 'pack'],</a:t>
            </a:r>
          </a:p>
          <a:p>
            <a:r>
              <a:rPr lang="en-US" dirty="0"/>
              <a:t>...     'rating': [4, 4, 3.5, 15, 5]</a:t>
            </a:r>
          </a:p>
          <a:p>
            <a:r>
              <a:rPr lang="en-US" dirty="0"/>
              <a:t>... })</a:t>
            </a:r>
          </a:p>
          <a:p>
            <a:r>
              <a:rPr lang="en-US" dirty="0"/>
              <a:t>&gt;&gt;&gt; </a:t>
            </a:r>
            <a:r>
              <a:rPr lang="en-US" dirty="0" err="1"/>
              <a:t>df</a:t>
            </a:r>
            <a:endParaRPr lang="en-US" dirty="0"/>
          </a:p>
          <a:p>
            <a:r>
              <a:rPr lang="en-US" dirty="0"/>
              <a:t>    brand style  rating</a:t>
            </a:r>
          </a:p>
          <a:p>
            <a:r>
              <a:rPr lang="en-US" dirty="0"/>
              <a:t>0  Yum </a:t>
            </a:r>
            <a:r>
              <a:rPr lang="en-US" dirty="0" err="1"/>
              <a:t>Yum</a:t>
            </a:r>
            <a:r>
              <a:rPr lang="en-US" dirty="0"/>
              <a:t>   cup     4.0</a:t>
            </a:r>
          </a:p>
          <a:p>
            <a:r>
              <a:rPr lang="en-US" dirty="0"/>
              <a:t>1  Yum </a:t>
            </a:r>
            <a:r>
              <a:rPr lang="en-US" dirty="0" err="1"/>
              <a:t>Yum</a:t>
            </a:r>
            <a:r>
              <a:rPr lang="en-US" dirty="0"/>
              <a:t>   cup     4.0</a:t>
            </a:r>
          </a:p>
          <a:p>
            <a:r>
              <a:rPr lang="en-US" dirty="0"/>
              <a:t>2  </a:t>
            </a:r>
            <a:r>
              <a:rPr lang="en-US" dirty="0" err="1"/>
              <a:t>Indomie</a:t>
            </a:r>
            <a:r>
              <a:rPr lang="en-US" dirty="0"/>
              <a:t>   cup     3.5</a:t>
            </a:r>
          </a:p>
          <a:p>
            <a:r>
              <a:rPr lang="en-US" dirty="0"/>
              <a:t>3  </a:t>
            </a:r>
            <a:r>
              <a:rPr lang="en-US" dirty="0" err="1"/>
              <a:t>Indomie</a:t>
            </a:r>
            <a:r>
              <a:rPr lang="en-US" dirty="0"/>
              <a:t>  pack    15.0</a:t>
            </a:r>
          </a:p>
          <a:p>
            <a:r>
              <a:rPr lang="en-US" dirty="0"/>
              <a:t>4  </a:t>
            </a:r>
            <a:r>
              <a:rPr lang="en-US" dirty="0" err="1"/>
              <a:t>Indomie</a:t>
            </a:r>
            <a:r>
              <a:rPr lang="en-US" dirty="0"/>
              <a:t>  pack     5.0</a:t>
            </a:r>
          </a:p>
        </p:txBody>
      </p:sp>
    </p:spTree>
    <p:extLst>
      <p:ext uri="{BB962C8B-B14F-4D97-AF65-F5344CB8AC3E}">
        <p14:creationId xmlns:p14="http://schemas.microsoft.com/office/powerpoint/2010/main" val="607181378"/>
      </p:ext>
    </p:extLst>
  </p:cSld>
  <p:clrMapOvr>
    <a:masterClrMapping/>
  </p:clrMapOvr>
  <p:extLst mod="1">
    <p:ext uri="{6950BFC3-D8DA-4A85-94F7-54DA5524770B}">
      <p188:commentRel xmlns=""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5" y="1400525"/>
            <a:ext cx="8311674" cy="3571942"/>
          </a:xfrm>
          <a:prstGeom prst="rect">
            <a:avLst/>
          </a:prstGeom>
        </p:spPr>
        <p:txBody>
          <a:bodyPr spcFirstLastPara="1" wrap="square" lIns="91425" tIns="91425" rIns="91425" bIns="91425" anchor="t" anchorCtr="0">
            <a:normAutofit/>
          </a:bodyPr>
          <a:lstStyle/>
          <a:p>
            <a:pPr marL="342900"/>
            <a:r>
              <a:rPr lang="en-US" dirty="0"/>
              <a:t>By default, it removes duplicate rows based on all </a:t>
            </a:r>
            <a:r>
              <a:rPr lang="en-US" dirty="0" smtClean="0"/>
              <a:t>columns.:</a:t>
            </a:r>
            <a:endParaRPr lang="en-US" dirty="0"/>
          </a:p>
          <a:p>
            <a:pPr marL="342900"/>
            <a:endParaRPr lang="en-US" dirty="0" smtClean="0"/>
          </a:p>
          <a:p>
            <a:pPr marL="342900"/>
            <a:endParaRPr lang="en-US" dirty="0"/>
          </a:p>
          <a:p>
            <a:pPr marL="342900"/>
            <a:endParaRPr lang="en-US" dirty="0" smtClean="0"/>
          </a:p>
          <a:p>
            <a:pPr marL="342900"/>
            <a:endParaRPr lang="en-US" dirty="0" smtClean="0"/>
          </a:p>
          <a:p>
            <a:pPr marL="342900"/>
            <a:endParaRPr lang="en-US" dirty="0"/>
          </a:p>
          <a:p>
            <a:pPr marL="342900"/>
            <a:r>
              <a:rPr lang="en-US" dirty="0"/>
              <a:t>To remove duplicates on specific column(s), use </a:t>
            </a:r>
            <a:r>
              <a:rPr lang="en-US" dirty="0" smtClean="0"/>
              <a:t>subset:</a:t>
            </a: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p:cNvSpPr/>
          <p:nvPr/>
        </p:nvSpPr>
        <p:spPr>
          <a:xfrm>
            <a:off x="2286000" y="1832535"/>
            <a:ext cx="4572000" cy="1384995"/>
          </a:xfrm>
          <a:prstGeom prst="rect">
            <a:avLst/>
          </a:prstGeom>
        </p:spPr>
        <p:txBody>
          <a:bodyPr>
            <a:spAutoFit/>
          </a:bodyPr>
          <a:lstStyle/>
          <a:p>
            <a:r>
              <a:rPr lang="en-US" dirty="0"/>
              <a:t>&gt;&gt;&gt; </a:t>
            </a:r>
            <a:r>
              <a:rPr lang="en-US" dirty="0" err="1"/>
              <a:t>df.drop_duplicates</a:t>
            </a:r>
            <a:r>
              <a:rPr lang="en-US" dirty="0"/>
              <a:t>()</a:t>
            </a:r>
          </a:p>
          <a:p>
            <a:r>
              <a:rPr lang="en-US" dirty="0"/>
              <a:t>    brand style  rating</a:t>
            </a:r>
          </a:p>
          <a:p>
            <a:r>
              <a:rPr lang="en-US" dirty="0"/>
              <a:t>0  Yum </a:t>
            </a:r>
            <a:r>
              <a:rPr lang="en-US" dirty="0" err="1"/>
              <a:t>Yum</a:t>
            </a:r>
            <a:r>
              <a:rPr lang="en-US" dirty="0"/>
              <a:t>   cup     4.0</a:t>
            </a:r>
          </a:p>
          <a:p>
            <a:r>
              <a:rPr lang="en-US" dirty="0"/>
              <a:t>2  </a:t>
            </a:r>
            <a:r>
              <a:rPr lang="en-US" dirty="0" err="1"/>
              <a:t>Indomie</a:t>
            </a:r>
            <a:r>
              <a:rPr lang="en-US" dirty="0"/>
              <a:t>   cup     3.5</a:t>
            </a:r>
          </a:p>
          <a:p>
            <a:r>
              <a:rPr lang="en-US" dirty="0"/>
              <a:t>3  </a:t>
            </a:r>
            <a:r>
              <a:rPr lang="en-US" dirty="0" err="1"/>
              <a:t>Indomie</a:t>
            </a:r>
            <a:r>
              <a:rPr lang="en-US" dirty="0"/>
              <a:t>  pack    15.0</a:t>
            </a:r>
          </a:p>
          <a:p>
            <a:r>
              <a:rPr lang="en-US" dirty="0"/>
              <a:t>4  </a:t>
            </a:r>
            <a:r>
              <a:rPr lang="en-US" dirty="0" err="1"/>
              <a:t>Indomie</a:t>
            </a:r>
            <a:r>
              <a:rPr lang="en-US" dirty="0"/>
              <a:t>  pack     5.0</a:t>
            </a:r>
          </a:p>
        </p:txBody>
      </p:sp>
      <p:sp>
        <p:nvSpPr>
          <p:cNvPr id="6" name="Rectangle 5"/>
          <p:cNvSpPr/>
          <p:nvPr/>
        </p:nvSpPr>
        <p:spPr>
          <a:xfrm>
            <a:off x="2222892" y="3709110"/>
            <a:ext cx="4572000" cy="954107"/>
          </a:xfrm>
          <a:prstGeom prst="rect">
            <a:avLst/>
          </a:prstGeom>
        </p:spPr>
        <p:txBody>
          <a:bodyPr>
            <a:spAutoFit/>
          </a:bodyPr>
          <a:lstStyle/>
          <a:p>
            <a:r>
              <a:rPr lang="en-US" dirty="0"/>
              <a:t>&gt;&gt;&gt; </a:t>
            </a:r>
            <a:r>
              <a:rPr lang="en-US" dirty="0" err="1"/>
              <a:t>df.drop_duplicates</a:t>
            </a:r>
            <a:r>
              <a:rPr lang="en-US" dirty="0"/>
              <a:t>(subset=['brand'])</a:t>
            </a:r>
          </a:p>
          <a:p>
            <a:r>
              <a:rPr lang="en-US" dirty="0"/>
              <a:t>    brand style  rating</a:t>
            </a:r>
          </a:p>
          <a:p>
            <a:r>
              <a:rPr lang="en-US" dirty="0"/>
              <a:t>0  Yum </a:t>
            </a:r>
            <a:r>
              <a:rPr lang="en-US" dirty="0" err="1"/>
              <a:t>Yum</a:t>
            </a:r>
            <a:r>
              <a:rPr lang="en-US" dirty="0"/>
              <a:t>   cup     4.0</a:t>
            </a:r>
          </a:p>
          <a:p>
            <a:r>
              <a:rPr lang="en-US" dirty="0"/>
              <a:t>2  </a:t>
            </a:r>
            <a:r>
              <a:rPr lang="en-US" dirty="0" err="1"/>
              <a:t>Indomie</a:t>
            </a:r>
            <a:r>
              <a:rPr lang="en-US" dirty="0"/>
              <a:t>   cup     3.5</a:t>
            </a:r>
          </a:p>
        </p:txBody>
      </p:sp>
    </p:spTree>
    <p:extLst>
      <p:ext uri="{BB962C8B-B14F-4D97-AF65-F5344CB8AC3E}">
        <p14:creationId xmlns:p14="http://schemas.microsoft.com/office/powerpoint/2010/main" val="3823396550"/>
      </p:ext>
    </p:extLst>
  </p:cSld>
  <p:clrMapOvr>
    <a:masterClrMapping/>
  </p:clrMapOvr>
  <p:extLst mod="1">
    <p:ext uri="{6950BFC3-D8DA-4A85-94F7-54DA5524770B}">
      <p188:commentRel xmlns=""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4" y="1400524"/>
            <a:ext cx="8124789" cy="3742976"/>
          </a:xfrm>
          <a:prstGeom prst="rect">
            <a:avLst/>
          </a:prstGeom>
        </p:spPr>
        <p:txBody>
          <a:bodyPr spcFirstLastPara="1" wrap="square" lIns="91425" tIns="91425" rIns="91425" bIns="91425" anchor="t" anchorCtr="0">
            <a:normAutofit fontScale="85000" lnSpcReduction="20000"/>
          </a:bodyPr>
          <a:lstStyle/>
          <a:p>
            <a:pPr marL="342900">
              <a:spcBef>
                <a:spcPts val="500"/>
              </a:spcBef>
              <a:buClr>
                <a:schemeClr val="dk1"/>
              </a:buClr>
              <a:buSzPts val="1100"/>
            </a:pPr>
            <a:r>
              <a:rPr lang="en-US" sz="2000" dirty="0">
                <a:solidFill>
                  <a:schemeClr val="dk1"/>
                </a:solidFill>
              </a:rPr>
              <a:t>Unnecessary values can slow down the data analysis process and distract you from achieving certain goals</a:t>
            </a:r>
          </a:p>
          <a:p>
            <a:pPr marL="342900">
              <a:spcBef>
                <a:spcPts val="500"/>
              </a:spcBef>
              <a:buClr>
                <a:schemeClr val="dk1"/>
              </a:buClr>
              <a:buSzPts val="1100"/>
            </a:pPr>
            <a:r>
              <a:rPr lang="en-US" sz="2000" dirty="0" smtClean="0">
                <a:solidFill>
                  <a:schemeClr val="dk1"/>
                </a:solidFill>
              </a:rPr>
              <a:t>Other </a:t>
            </a:r>
            <a:r>
              <a:rPr lang="en-US" sz="2000" dirty="0">
                <a:solidFill>
                  <a:schemeClr val="dk1"/>
                </a:solidFill>
              </a:rPr>
              <a:t>elements you’ll need to remove as they add nothing to your data include</a:t>
            </a:r>
            <a:r>
              <a:rPr lang="en-US" sz="2000" dirty="0" smtClean="0">
                <a:solidFill>
                  <a:schemeClr val="dk1"/>
                </a:solidFill>
              </a:rPr>
              <a:t>:</a:t>
            </a:r>
            <a:endParaRPr lang="en-US" sz="2000" dirty="0">
              <a:solidFill>
                <a:schemeClr val="dk1"/>
              </a:solidFill>
            </a:endParaRPr>
          </a:p>
          <a:p>
            <a:pPr marL="800100" lvl="1">
              <a:spcBef>
                <a:spcPts val="500"/>
              </a:spcBef>
              <a:buClr>
                <a:schemeClr val="dk1"/>
              </a:buClr>
              <a:buSzPts val="1100"/>
            </a:pPr>
            <a:r>
              <a:rPr lang="en-US" sz="1600" dirty="0">
                <a:solidFill>
                  <a:schemeClr val="dk1"/>
                </a:solidFill>
              </a:rPr>
              <a:t>Personal identifiable (PII) data</a:t>
            </a:r>
          </a:p>
          <a:p>
            <a:pPr marL="800100" lvl="1">
              <a:spcBef>
                <a:spcPts val="500"/>
              </a:spcBef>
              <a:buClr>
                <a:schemeClr val="dk1"/>
              </a:buClr>
              <a:buSzPts val="1100"/>
            </a:pPr>
            <a:r>
              <a:rPr lang="en-US" sz="1600" dirty="0">
                <a:solidFill>
                  <a:schemeClr val="dk1"/>
                </a:solidFill>
              </a:rPr>
              <a:t>URLs</a:t>
            </a:r>
          </a:p>
          <a:p>
            <a:pPr marL="800100" lvl="1">
              <a:spcBef>
                <a:spcPts val="500"/>
              </a:spcBef>
              <a:buClr>
                <a:schemeClr val="dk1"/>
              </a:buClr>
              <a:buSzPts val="1100"/>
            </a:pPr>
            <a:r>
              <a:rPr lang="en-US" sz="1600" dirty="0">
                <a:solidFill>
                  <a:schemeClr val="dk1"/>
                </a:solidFill>
              </a:rPr>
              <a:t>HTML tags</a:t>
            </a:r>
          </a:p>
          <a:p>
            <a:pPr marL="800100" lvl="1">
              <a:spcBef>
                <a:spcPts val="500"/>
              </a:spcBef>
              <a:buClr>
                <a:schemeClr val="dk1"/>
              </a:buClr>
              <a:buSzPts val="1100"/>
            </a:pPr>
            <a:r>
              <a:rPr lang="en-US" sz="1600" dirty="0">
                <a:solidFill>
                  <a:schemeClr val="dk1"/>
                </a:solidFill>
              </a:rPr>
              <a:t>Boilerplate text (for ex. in emails)</a:t>
            </a:r>
          </a:p>
          <a:p>
            <a:pPr marL="800100" lvl="1">
              <a:spcBef>
                <a:spcPts val="500"/>
              </a:spcBef>
              <a:buClr>
                <a:schemeClr val="dk1"/>
              </a:buClr>
              <a:buSzPts val="1100"/>
            </a:pPr>
            <a:r>
              <a:rPr lang="en-US" sz="1600" dirty="0">
                <a:solidFill>
                  <a:schemeClr val="dk1"/>
                </a:solidFill>
              </a:rPr>
              <a:t>Tracking codes</a:t>
            </a:r>
          </a:p>
          <a:p>
            <a:pPr marL="800100" lvl="1">
              <a:spcBef>
                <a:spcPts val="500"/>
              </a:spcBef>
              <a:buClr>
                <a:schemeClr val="dk1"/>
              </a:buClr>
              <a:buSzPts val="1100"/>
            </a:pPr>
            <a:r>
              <a:rPr lang="en-US" sz="1600" dirty="0">
                <a:solidFill>
                  <a:schemeClr val="dk1"/>
                </a:solidFill>
              </a:rPr>
              <a:t>Excessive blank space between text</a:t>
            </a:r>
          </a:p>
          <a:p>
            <a:pPr marL="342900">
              <a:spcBef>
                <a:spcPts val="500"/>
              </a:spcBef>
              <a:buClr>
                <a:schemeClr val="dk1"/>
              </a:buClr>
              <a:buSzPts val="1100"/>
            </a:pPr>
            <a:r>
              <a:rPr lang="vi" sz="2000" dirty="0" smtClean="0">
                <a:solidFill>
                  <a:schemeClr val="dk1"/>
                </a:solidFill>
              </a:rPr>
              <a:t>It's </a:t>
            </a:r>
            <a:r>
              <a:rPr lang="vi" sz="2000" dirty="0">
                <a:solidFill>
                  <a:schemeClr val="dk1"/>
                </a:solidFill>
              </a:rPr>
              <a:t>a good idea to look at the features you're bringing in and filter the data as necessary (be careful not to filter too much if you may use features later</a:t>
            </a:r>
            <a:r>
              <a:rPr lang="vi" sz="2000" dirty="0" smtClean="0">
                <a:solidFill>
                  <a:schemeClr val="dk1"/>
                </a:solidFill>
              </a:rPr>
              <a:t>).</a:t>
            </a:r>
            <a:endParaRPr lang="en-US" sz="2000" dirty="0" smtClean="0">
              <a:solidFill>
                <a:schemeClr val="dk1"/>
              </a:solidFill>
            </a:endParaRPr>
          </a:p>
          <a:p>
            <a:pPr marL="342900">
              <a:spcBef>
                <a:spcPts val="500"/>
              </a:spcBef>
              <a:buClr>
                <a:schemeClr val="dk1"/>
              </a:buClr>
              <a:buSzPts val="1100"/>
            </a:pPr>
            <a:r>
              <a:rPr lang="en-US" sz="2000" dirty="0">
                <a:solidFill>
                  <a:schemeClr val="dk1"/>
                </a:solidFill>
              </a:rPr>
              <a:t>Refer to https://pandas.pydata.org/docs/reference/frame.html</a:t>
            </a:r>
            <a:endParaRPr sz="2000" dirty="0">
              <a:solidFill>
                <a:schemeClr val="dk1"/>
              </a:solidFill>
            </a:endParaRPr>
          </a:p>
          <a:p>
            <a:pPr marL="0" lvl="0" indent="0" algn="l" rtl="0">
              <a:spcBef>
                <a:spcPts val="500"/>
              </a:spcBef>
              <a:spcAft>
                <a:spcPts val="1200"/>
              </a:spcAft>
              <a:buNone/>
            </a:pP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027222597"/>
      </p:ext>
    </p:extLst>
  </p:cSld>
  <p:clrMapOvr>
    <a:masterClrMapping/>
  </p:clrMapOvr>
  <p:extLst mod="1">
    <p:ext uri="{6950BFC3-D8DA-4A85-94F7-54DA5524770B}">
      <p188:commentRel xmlns=""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4" y="1400524"/>
            <a:ext cx="8124789" cy="3471825"/>
          </a:xfrm>
          <a:prstGeom prst="rect">
            <a:avLst/>
          </a:prstGeom>
        </p:spPr>
        <p:txBody>
          <a:bodyPr spcFirstLastPara="1" wrap="square" lIns="91425" tIns="91425" rIns="91425" bIns="91425" anchor="t" anchorCtr="0">
            <a:normAutofit/>
          </a:bodyPr>
          <a:lstStyle/>
          <a:p>
            <a:pPr marL="0" lvl="0" indent="0" algn="l" rtl="0">
              <a:spcBef>
                <a:spcPts val="500"/>
              </a:spcBef>
              <a:spcAft>
                <a:spcPts val="1200"/>
              </a:spcAft>
              <a:buNone/>
            </a:pPr>
            <a:r>
              <a:rPr lang="en-US" dirty="0"/>
              <a:t>H</a:t>
            </a:r>
            <a:r>
              <a:rPr lang="en-US" dirty="0" smtClean="0"/>
              <a:t>ow to filter:</a:t>
            </a:r>
          </a:p>
          <a:p>
            <a:pPr marL="0" lvl="0" indent="0" algn="l" rtl="0">
              <a:spcBef>
                <a:spcPts val="500"/>
              </a:spcBef>
              <a:spcAft>
                <a:spcPts val="1200"/>
              </a:spcAft>
              <a:buNone/>
            </a:pPr>
            <a:endParaRPr lang="en-US" dirty="0"/>
          </a:p>
          <a:p>
            <a:pPr marL="0" lvl="0" indent="0" algn="l" rtl="0">
              <a:spcBef>
                <a:spcPts val="500"/>
              </a:spcBef>
              <a:spcAft>
                <a:spcPts val="1200"/>
              </a:spcAft>
              <a:buNone/>
            </a:pPr>
            <a:endParaRPr lang="en-US" dirty="0" smtClean="0"/>
          </a:p>
          <a:p>
            <a:pPr marL="0" lvl="0" indent="0" algn="l" rtl="0">
              <a:spcBef>
                <a:spcPts val="500"/>
              </a:spcBef>
              <a:spcAft>
                <a:spcPts val="1200"/>
              </a:spcAft>
              <a:buNone/>
            </a:pPr>
            <a:endParaRPr lang="en-US" dirty="0"/>
          </a:p>
          <a:p>
            <a:pPr marL="0" lvl="0" indent="0" algn="l" rtl="0">
              <a:spcBef>
                <a:spcPts val="500"/>
              </a:spcBef>
              <a:spcAft>
                <a:spcPts val="1200"/>
              </a:spcAft>
              <a:buNone/>
            </a:pP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Rectangle 2"/>
          <p:cNvSpPr/>
          <p:nvPr/>
        </p:nvSpPr>
        <p:spPr>
          <a:xfrm>
            <a:off x="2286000" y="1771531"/>
            <a:ext cx="4572000" cy="1600438"/>
          </a:xfrm>
          <a:prstGeom prst="rect">
            <a:avLst/>
          </a:prstGeom>
        </p:spPr>
        <p:txBody>
          <a:bodyPr>
            <a:spAutoFit/>
          </a:bodyPr>
          <a:lstStyle/>
          <a:p>
            <a:r>
              <a:rPr lang="en-US" dirty="0"/>
              <a:t>&gt;&gt;&gt; </a:t>
            </a:r>
            <a:r>
              <a:rPr lang="en-US" dirty="0" err="1"/>
              <a:t>df</a:t>
            </a:r>
            <a:r>
              <a:rPr lang="en-US" dirty="0"/>
              <a:t> = </a:t>
            </a:r>
            <a:r>
              <a:rPr lang="en-US" dirty="0" err="1"/>
              <a:t>pd.DataFrame</a:t>
            </a:r>
            <a:r>
              <a:rPr lang="en-US" dirty="0"/>
              <a:t>(</a:t>
            </a:r>
            <a:r>
              <a:rPr lang="en-US" dirty="0" err="1"/>
              <a:t>np.array</a:t>
            </a:r>
            <a:r>
              <a:rPr lang="en-US" dirty="0"/>
              <a:t>(([1, 2, 3], [4, 5, 6])),</a:t>
            </a:r>
          </a:p>
          <a:p>
            <a:r>
              <a:rPr lang="en-US" dirty="0"/>
              <a:t>...                   index=['mouse', 'rabbit'],</a:t>
            </a:r>
          </a:p>
          <a:p>
            <a:r>
              <a:rPr lang="en-US" dirty="0"/>
              <a:t>...                   columns=['one', 'two', 'three'])</a:t>
            </a:r>
          </a:p>
          <a:p>
            <a:r>
              <a:rPr lang="en-US" dirty="0"/>
              <a:t>&gt;&gt;&gt; </a:t>
            </a:r>
            <a:r>
              <a:rPr lang="en-US" dirty="0" err="1"/>
              <a:t>df</a:t>
            </a:r>
            <a:endParaRPr lang="en-US" dirty="0"/>
          </a:p>
          <a:p>
            <a:r>
              <a:rPr lang="en-US" dirty="0"/>
              <a:t>        one  two  three</a:t>
            </a:r>
          </a:p>
          <a:p>
            <a:r>
              <a:rPr lang="en-US" dirty="0"/>
              <a:t>mouse     1    2      3</a:t>
            </a:r>
          </a:p>
          <a:p>
            <a:r>
              <a:rPr lang="en-US" dirty="0"/>
              <a:t>rabbit    4    5      6</a:t>
            </a:r>
          </a:p>
        </p:txBody>
      </p:sp>
      <p:sp>
        <p:nvSpPr>
          <p:cNvPr id="4" name="Rectangle 3"/>
          <p:cNvSpPr/>
          <p:nvPr/>
        </p:nvSpPr>
        <p:spPr>
          <a:xfrm>
            <a:off x="2286000" y="3371969"/>
            <a:ext cx="4572000" cy="1169551"/>
          </a:xfrm>
          <a:prstGeom prst="rect">
            <a:avLst/>
          </a:prstGeom>
        </p:spPr>
        <p:txBody>
          <a:bodyPr>
            <a:spAutoFit/>
          </a:bodyPr>
          <a:lstStyle/>
          <a:p>
            <a:r>
              <a:rPr lang="en-US" dirty="0"/>
              <a:t>&gt;&gt;&gt; # select columns by name</a:t>
            </a:r>
          </a:p>
          <a:p>
            <a:r>
              <a:rPr lang="en-US" dirty="0"/>
              <a:t>&gt;&gt;&gt; </a:t>
            </a:r>
            <a:r>
              <a:rPr lang="en-US" dirty="0" err="1"/>
              <a:t>df.filter</a:t>
            </a:r>
            <a:r>
              <a:rPr lang="en-US" dirty="0"/>
              <a:t>(items=['one', 'three'])</a:t>
            </a:r>
          </a:p>
          <a:p>
            <a:r>
              <a:rPr lang="en-US" dirty="0"/>
              <a:t>         one  three</a:t>
            </a:r>
          </a:p>
          <a:p>
            <a:r>
              <a:rPr lang="en-US" dirty="0"/>
              <a:t>mouse     1      3</a:t>
            </a:r>
          </a:p>
          <a:p>
            <a:r>
              <a:rPr lang="en-US" dirty="0"/>
              <a:t>rabbit    4      6</a:t>
            </a:r>
          </a:p>
        </p:txBody>
      </p:sp>
    </p:spTree>
    <p:extLst>
      <p:ext uri="{BB962C8B-B14F-4D97-AF65-F5344CB8AC3E}">
        <p14:creationId xmlns:p14="http://schemas.microsoft.com/office/powerpoint/2010/main" val="2726796930"/>
      </p:ext>
    </p:extLst>
  </p:cSld>
  <p:clrMapOvr>
    <a:masterClrMapping/>
  </p:clrMapOvr>
  <p:extLst mod="1">
    <p:ext uri="{6950BFC3-D8DA-4A85-94F7-54DA5524770B}">
      <p188:commentRel xmlns=""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4" y="1400524"/>
            <a:ext cx="8124789" cy="3471825"/>
          </a:xfrm>
          <a:prstGeom prst="rect">
            <a:avLst/>
          </a:prstGeom>
        </p:spPr>
        <p:txBody>
          <a:bodyPr spcFirstLastPara="1" wrap="square" lIns="91425" tIns="91425" rIns="91425" bIns="91425" anchor="t" anchorCtr="0">
            <a:normAutofit/>
          </a:bodyPr>
          <a:lstStyle/>
          <a:p>
            <a:pPr marL="0" lvl="0" indent="0" algn="l" rtl="0">
              <a:spcBef>
                <a:spcPts val="500"/>
              </a:spcBef>
              <a:spcAft>
                <a:spcPts val="1200"/>
              </a:spcAft>
              <a:buNone/>
            </a:pPr>
            <a:r>
              <a:rPr lang="en-US" dirty="0"/>
              <a:t>H</a:t>
            </a:r>
            <a:r>
              <a:rPr lang="en-US" dirty="0" smtClean="0"/>
              <a:t>ow to filter:</a:t>
            </a:r>
          </a:p>
          <a:p>
            <a:pPr marL="0" lvl="0" indent="0" algn="l" rtl="0">
              <a:spcBef>
                <a:spcPts val="500"/>
              </a:spcBef>
              <a:spcAft>
                <a:spcPts val="1200"/>
              </a:spcAft>
              <a:buNone/>
            </a:pPr>
            <a:endParaRPr lang="en-US" dirty="0"/>
          </a:p>
          <a:p>
            <a:pPr marL="0" lvl="0" indent="0" algn="l" rtl="0">
              <a:spcBef>
                <a:spcPts val="500"/>
              </a:spcBef>
              <a:spcAft>
                <a:spcPts val="1200"/>
              </a:spcAft>
              <a:buNone/>
            </a:pPr>
            <a:endParaRPr lang="en-US" dirty="0" smtClean="0"/>
          </a:p>
          <a:p>
            <a:pPr marL="0" lvl="0" indent="0" algn="l" rtl="0">
              <a:spcBef>
                <a:spcPts val="500"/>
              </a:spcBef>
              <a:spcAft>
                <a:spcPts val="1200"/>
              </a:spcAft>
              <a:buNone/>
            </a:pPr>
            <a:endParaRPr lang="en-US" dirty="0"/>
          </a:p>
          <a:p>
            <a:pPr marL="0" lvl="0" indent="0" algn="l" rtl="0">
              <a:spcBef>
                <a:spcPts val="500"/>
              </a:spcBef>
              <a:spcAft>
                <a:spcPts val="1200"/>
              </a:spcAft>
              <a:buNone/>
            </a:pP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5" name="Rectangle 4"/>
          <p:cNvSpPr/>
          <p:nvPr/>
        </p:nvSpPr>
        <p:spPr>
          <a:xfrm>
            <a:off x="2286000" y="1986975"/>
            <a:ext cx="4572000" cy="1169551"/>
          </a:xfrm>
          <a:prstGeom prst="rect">
            <a:avLst/>
          </a:prstGeom>
        </p:spPr>
        <p:txBody>
          <a:bodyPr>
            <a:spAutoFit/>
          </a:bodyPr>
          <a:lstStyle/>
          <a:p>
            <a:r>
              <a:rPr lang="en-US" dirty="0"/>
              <a:t>&gt;&gt;&gt; # select columns by regular expression</a:t>
            </a:r>
          </a:p>
          <a:p>
            <a:r>
              <a:rPr lang="en-US" dirty="0"/>
              <a:t>&gt;&gt;&gt; </a:t>
            </a:r>
            <a:r>
              <a:rPr lang="en-US" dirty="0" err="1"/>
              <a:t>df.filter</a:t>
            </a:r>
            <a:r>
              <a:rPr lang="en-US" dirty="0"/>
              <a:t>(regex='e$', axis=1)</a:t>
            </a:r>
          </a:p>
          <a:p>
            <a:r>
              <a:rPr lang="en-US" dirty="0"/>
              <a:t>         one  three</a:t>
            </a:r>
          </a:p>
          <a:p>
            <a:r>
              <a:rPr lang="en-US" dirty="0"/>
              <a:t>mouse     1      3</a:t>
            </a:r>
          </a:p>
          <a:p>
            <a:r>
              <a:rPr lang="en-US" dirty="0"/>
              <a:t>rabbit    4      </a:t>
            </a:r>
            <a:r>
              <a:rPr lang="en-US" dirty="0" smtClean="0"/>
              <a:t>6</a:t>
            </a:r>
            <a:endParaRPr lang="en-US" dirty="0"/>
          </a:p>
        </p:txBody>
      </p:sp>
      <p:sp>
        <p:nvSpPr>
          <p:cNvPr id="6" name="Rectangle 5"/>
          <p:cNvSpPr/>
          <p:nvPr/>
        </p:nvSpPr>
        <p:spPr>
          <a:xfrm>
            <a:off x="2321718" y="3136436"/>
            <a:ext cx="4572000" cy="954107"/>
          </a:xfrm>
          <a:prstGeom prst="rect">
            <a:avLst/>
          </a:prstGeom>
        </p:spPr>
        <p:txBody>
          <a:bodyPr>
            <a:spAutoFit/>
          </a:bodyPr>
          <a:lstStyle/>
          <a:p>
            <a:r>
              <a:rPr lang="en-US" dirty="0"/>
              <a:t>&gt;&gt;&gt; # select rows containing '</a:t>
            </a:r>
            <a:r>
              <a:rPr lang="en-US" dirty="0" err="1"/>
              <a:t>bbi</a:t>
            </a:r>
            <a:r>
              <a:rPr lang="en-US" dirty="0"/>
              <a:t>'</a:t>
            </a:r>
          </a:p>
          <a:p>
            <a:r>
              <a:rPr lang="en-US" dirty="0"/>
              <a:t>&gt;&gt;&gt; </a:t>
            </a:r>
            <a:r>
              <a:rPr lang="en-US" dirty="0" err="1"/>
              <a:t>df.filter</a:t>
            </a:r>
            <a:r>
              <a:rPr lang="en-US" dirty="0"/>
              <a:t>(like='</a:t>
            </a:r>
            <a:r>
              <a:rPr lang="en-US" dirty="0" err="1"/>
              <a:t>bbi</a:t>
            </a:r>
            <a:r>
              <a:rPr lang="en-US" dirty="0"/>
              <a:t>', axis=0)</a:t>
            </a:r>
          </a:p>
          <a:p>
            <a:r>
              <a:rPr lang="en-US" dirty="0"/>
              <a:t>         one  two  three</a:t>
            </a:r>
          </a:p>
          <a:p>
            <a:r>
              <a:rPr lang="en-US" dirty="0"/>
              <a:t>rabbit    4    5      6</a:t>
            </a:r>
          </a:p>
        </p:txBody>
      </p:sp>
    </p:spTree>
    <p:extLst>
      <p:ext uri="{BB962C8B-B14F-4D97-AF65-F5344CB8AC3E}">
        <p14:creationId xmlns:p14="http://schemas.microsoft.com/office/powerpoint/2010/main" val="4016105852"/>
      </p:ext>
    </p:extLst>
  </p:cSld>
  <p:clrMapOvr>
    <a:masterClrMapping/>
  </p:clrMapOvr>
  <p:extLst mod="1">
    <p:ext uri="{6950BFC3-D8DA-4A85-94F7-54DA5524770B}">
      <p188:commentRel xmlns=""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48025" y="4574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Duplicate or Unnecessary Data</a:t>
            </a:r>
            <a:endParaRPr sz="3000" b="1" dirty="0"/>
          </a:p>
        </p:txBody>
      </p:sp>
      <p:sp>
        <p:nvSpPr>
          <p:cNvPr id="80" name="Google Shape;80;p17"/>
          <p:cNvSpPr txBox="1">
            <a:spLocks noGrp="1"/>
          </p:cNvSpPr>
          <p:nvPr>
            <p:ph type="body" idx="1"/>
          </p:nvPr>
        </p:nvSpPr>
        <p:spPr>
          <a:xfrm>
            <a:off x="545324" y="1400524"/>
            <a:ext cx="8124789" cy="3471825"/>
          </a:xfrm>
          <a:prstGeom prst="rect">
            <a:avLst/>
          </a:prstGeom>
        </p:spPr>
        <p:txBody>
          <a:bodyPr spcFirstLastPara="1" wrap="square" lIns="91425" tIns="91425" rIns="91425" bIns="91425" anchor="t" anchorCtr="0">
            <a:normAutofit/>
          </a:bodyPr>
          <a:lstStyle/>
          <a:p>
            <a:pPr marL="0" lvl="0" indent="0" algn="l" rtl="0">
              <a:spcBef>
                <a:spcPts val="500"/>
              </a:spcBef>
              <a:spcAft>
                <a:spcPts val="1200"/>
              </a:spcAft>
              <a:buNone/>
            </a:pPr>
            <a:r>
              <a:rPr lang="en-US" dirty="0"/>
              <a:t>H</a:t>
            </a:r>
            <a:r>
              <a:rPr lang="en-US" dirty="0" smtClean="0"/>
              <a:t>ow to remove data:</a:t>
            </a:r>
          </a:p>
          <a:p>
            <a:pPr marL="0" lvl="0" indent="0" algn="l" rtl="0">
              <a:spcBef>
                <a:spcPts val="500"/>
              </a:spcBef>
              <a:spcAft>
                <a:spcPts val="1200"/>
              </a:spcAft>
              <a:buNone/>
            </a:pPr>
            <a:endParaRPr lang="en-US" dirty="0"/>
          </a:p>
          <a:p>
            <a:pPr marL="0" lvl="0" indent="0" algn="l" rtl="0">
              <a:spcBef>
                <a:spcPts val="500"/>
              </a:spcBef>
              <a:spcAft>
                <a:spcPts val="1200"/>
              </a:spcAft>
              <a:buNone/>
            </a:pPr>
            <a:endParaRPr lang="en-US" dirty="0" smtClean="0"/>
          </a:p>
          <a:p>
            <a:pPr marL="0" lvl="0" indent="0">
              <a:spcBef>
                <a:spcPts val="500"/>
              </a:spcBef>
              <a:spcAft>
                <a:spcPts val="1200"/>
              </a:spcAft>
              <a:buNone/>
            </a:pPr>
            <a:r>
              <a:rPr lang="en-US" dirty="0" smtClean="0"/>
              <a:t>Drop columns:</a:t>
            </a:r>
          </a:p>
          <a:p>
            <a:pPr marL="0" lvl="0" indent="0" algn="l" rtl="0">
              <a:spcBef>
                <a:spcPts val="500"/>
              </a:spcBef>
              <a:spcAft>
                <a:spcPts val="1200"/>
              </a:spcAft>
              <a:buNone/>
            </a:pPr>
            <a:endParaRPr lang="en-US" dirty="0"/>
          </a:p>
          <a:p>
            <a:pPr marL="0" lvl="0" indent="0" algn="l" rtl="0">
              <a:spcBef>
                <a:spcPts val="500"/>
              </a:spcBef>
              <a:spcAft>
                <a:spcPts val="1200"/>
              </a:spcAft>
              <a:buNone/>
            </a:pPr>
            <a:endParaRPr lang="en-US" dirty="0" smtClean="0"/>
          </a:p>
          <a:p>
            <a:pPr marL="0" lvl="0" indent="0" algn="l" rtl="0">
              <a:spcBef>
                <a:spcPts val="500"/>
              </a:spcBef>
              <a:spcAft>
                <a:spcPts val="1200"/>
              </a:spcAft>
              <a:buNone/>
            </a:pPr>
            <a:endParaRPr lang="en-US" dirty="0"/>
          </a:p>
          <a:p>
            <a:pPr marL="0" lvl="0" indent="0" algn="l" rtl="0">
              <a:spcBef>
                <a:spcPts val="500"/>
              </a:spcBef>
              <a:spcAft>
                <a:spcPts val="1200"/>
              </a:spcAft>
              <a:buNone/>
            </a:pP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Rectangle 2"/>
          <p:cNvSpPr/>
          <p:nvPr/>
        </p:nvSpPr>
        <p:spPr>
          <a:xfrm>
            <a:off x="2761872" y="1644722"/>
            <a:ext cx="4572000" cy="1600438"/>
          </a:xfrm>
          <a:prstGeom prst="rect">
            <a:avLst/>
          </a:prstGeom>
        </p:spPr>
        <p:txBody>
          <a:bodyPr>
            <a:spAutoFit/>
          </a:bodyPr>
          <a:lstStyle/>
          <a:p>
            <a:r>
              <a:rPr lang="en-US" dirty="0"/>
              <a:t>&gt;&gt;&gt; </a:t>
            </a:r>
            <a:r>
              <a:rPr lang="en-US" dirty="0" err="1"/>
              <a:t>df</a:t>
            </a:r>
            <a:r>
              <a:rPr lang="en-US" dirty="0"/>
              <a:t> = </a:t>
            </a:r>
            <a:r>
              <a:rPr lang="en-US" dirty="0" err="1"/>
              <a:t>pd.DataFrame</a:t>
            </a:r>
            <a:r>
              <a:rPr lang="en-US" dirty="0"/>
              <a:t>(</a:t>
            </a:r>
            <a:r>
              <a:rPr lang="en-US" dirty="0" err="1"/>
              <a:t>np.arange</a:t>
            </a:r>
            <a:r>
              <a:rPr lang="en-US" dirty="0"/>
              <a:t>(12).reshape(3, 4),</a:t>
            </a:r>
          </a:p>
          <a:p>
            <a:r>
              <a:rPr lang="en-US" dirty="0"/>
              <a:t>...                   columns=['A', 'B', 'C', 'D'])</a:t>
            </a:r>
          </a:p>
          <a:p>
            <a:r>
              <a:rPr lang="en-US" dirty="0"/>
              <a:t>&gt;&gt;&gt; </a:t>
            </a:r>
            <a:r>
              <a:rPr lang="en-US" dirty="0" err="1"/>
              <a:t>df</a:t>
            </a:r>
            <a:endParaRPr lang="en-US" dirty="0"/>
          </a:p>
          <a:p>
            <a:r>
              <a:rPr lang="en-US" dirty="0"/>
              <a:t>   A  B   C   D</a:t>
            </a:r>
          </a:p>
          <a:p>
            <a:r>
              <a:rPr lang="en-US" dirty="0"/>
              <a:t>0  0  1   2   3</a:t>
            </a:r>
          </a:p>
          <a:p>
            <a:r>
              <a:rPr lang="en-US" dirty="0"/>
              <a:t>1  4  5   6   7</a:t>
            </a:r>
          </a:p>
          <a:p>
            <a:r>
              <a:rPr lang="en-US" dirty="0"/>
              <a:t>2  8  9  10  11</a:t>
            </a:r>
          </a:p>
        </p:txBody>
      </p:sp>
      <p:sp>
        <p:nvSpPr>
          <p:cNvPr id="4" name="Rectangle 3"/>
          <p:cNvSpPr/>
          <p:nvPr/>
        </p:nvSpPr>
        <p:spPr>
          <a:xfrm>
            <a:off x="2761872" y="3453399"/>
            <a:ext cx="4572000" cy="1169551"/>
          </a:xfrm>
          <a:prstGeom prst="rect">
            <a:avLst/>
          </a:prstGeom>
        </p:spPr>
        <p:txBody>
          <a:bodyPr>
            <a:spAutoFit/>
          </a:bodyPr>
          <a:lstStyle/>
          <a:p>
            <a:r>
              <a:rPr lang="en-US" dirty="0"/>
              <a:t>&gt;&gt;&gt; </a:t>
            </a:r>
            <a:r>
              <a:rPr lang="en-US" dirty="0" err="1"/>
              <a:t>df.drop</a:t>
            </a:r>
            <a:r>
              <a:rPr lang="en-US" dirty="0"/>
              <a:t>(['B', 'C'], axis=1)</a:t>
            </a:r>
          </a:p>
          <a:p>
            <a:r>
              <a:rPr lang="en-US" dirty="0"/>
              <a:t>   A   D</a:t>
            </a:r>
          </a:p>
          <a:p>
            <a:r>
              <a:rPr lang="en-US" dirty="0"/>
              <a:t>0  0   3</a:t>
            </a:r>
          </a:p>
          <a:p>
            <a:r>
              <a:rPr lang="en-US" dirty="0"/>
              <a:t>1  4   7</a:t>
            </a:r>
          </a:p>
          <a:p>
            <a:r>
              <a:rPr lang="en-US" dirty="0"/>
              <a:t>2  8  11</a:t>
            </a:r>
          </a:p>
        </p:txBody>
      </p:sp>
    </p:spTree>
    <p:extLst>
      <p:ext uri="{BB962C8B-B14F-4D97-AF65-F5344CB8AC3E}">
        <p14:creationId xmlns:p14="http://schemas.microsoft.com/office/powerpoint/2010/main" val="3438923219"/>
      </p:ext>
    </p:extLst>
  </p:cSld>
  <p:clrMapOvr>
    <a:masterClrMapping/>
  </p:clrMapOvr>
  <p:extLst mod="1">
    <p:ext uri="{6950BFC3-D8DA-4A85-94F7-54DA5524770B}">
      <p188:commentRel xmlns=""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Policies for Missing Data</a:t>
            </a:r>
            <a:endParaRPr sz="3000" b="1" dirty="0"/>
          </a:p>
        </p:txBody>
      </p:sp>
      <p:sp>
        <p:nvSpPr>
          <p:cNvPr id="86" name="Google Shape;86;p18"/>
          <p:cNvSpPr txBox="1">
            <a:spLocks noGrp="1"/>
          </p:cNvSpPr>
          <p:nvPr>
            <p:ph type="body" idx="1"/>
          </p:nvPr>
        </p:nvSpPr>
        <p:spPr>
          <a:xfrm>
            <a:off x="542700" y="1387975"/>
            <a:ext cx="8145600" cy="324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b="1">
                <a:solidFill>
                  <a:schemeClr val="dk1"/>
                </a:solidFill>
              </a:rPr>
              <a:t>Remove</a:t>
            </a:r>
            <a:r>
              <a:rPr lang="vi" sz="2000">
                <a:solidFill>
                  <a:schemeClr val="dk1"/>
                </a:solidFill>
              </a:rPr>
              <a:t> the data: remove the row(s) entirely.</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b="1">
                <a:solidFill>
                  <a:schemeClr val="dk1"/>
                </a:solidFill>
              </a:rPr>
              <a:t>Impute</a:t>
            </a:r>
            <a:r>
              <a:rPr lang="vi" sz="2000">
                <a:solidFill>
                  <a:schemeClr val="dk1"/>
                </a:solidFill>
              </a:rPr>
              <a:t> the data: replace with substituted values. Fill in the missing data with the most common value, the average value, etc.</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b="1">
                <a:solidFill>
                  <a:schemeClr val="dk1"/>
                </a:solidFill>
              </a:rPr>
              <a:t>Mask</a:t>
            </a:r>
            <a:r>
              <a:rPr lang="vi" sz="2000">
                <a:solidFill>
                  <a:schemeClr val="dk1"/>
                </a:solidFill>
              </a:rPr>
              <a:t> the data: create a category for missing values.</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2000">
                <a:solidFill>
                  <a:schemeClr val="dk1"/>
                </a:solidFill>
              </a:rPr>
              <a:t>What are the pros and cons of each of these approaches?</a:t>
            </a:r>
            <a:endParaRPr sz="200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64469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Outliers</a:t>
            </a:r>
            <a:endParaRPr sz="3000" b="1" dirty="0"/>
          </a:p>
        </p:txBody>
      </p:sp>
      <p:sp>
        <p:nvSpPr>
          <p:cNvPr id="92" name="Google Shape;92;p19"/>
          <p:cNvSpPr txBox="1">
            <a:spLocks noGrp="1"/>
          </p:cNvSpPr>
          <p:nvPr>
            <p:ph type="body" idx="1"/>
          </p:nvPr>
        </p:nvSpPr>
        <p:spPr>
          <a:xfrm>
            <a:off x="413850" y="1363175"/>
            <a:ext cx="8316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dirty="0">
                <a:solidFill>
                  <a:schemeClr val="dk1"/>
                </a:solidFill>
              </a:rPr>
              <a:t>An </a:t>
            </a:r>
            <a:r>
              <a:rPr lang="vi" b="1" dirty="0">
                <a:solidFill>
                  <a:schemeClr val="dk1"/>
                </a:solidFill>
              </a:rPr>
              <a:t>outlier</a:t>
            </a:r>
            <a:r>
              <a:rPr lang="vi" dirty="0">
                <a:solidFill>
                  <a:schemeClr val="dk1"/>
                </a:solidFill>
              </a:rPr>
              <a:t> is an observation in data that is distant from most other observations.</a:t>
            </a:r>
            <a:endParaRPr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dirty="0">
                <a:solidFill>
                  <a:schemeClr val="dk1"/>
                </a:solidFill>
              </a:rPr>
              <a:t>Typically, these observations are aberrations and do not accurately represent the phenomenon we are trying to explain through the model.</a:t>
            </a:r>
            <a:endParaRPr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dirty="0">
                <a:solidFill>
                  <a:schemeClr val="dk1"/>
                </a:solidFill>
              </a:rPr>
              <a:t>If we do not identify and deal with outliers, they can have a significant impact on the model.</a:t>
            </a:r>
            <a:endParaRPr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500"/>
              </a:spcAft>
              <a:buClr>
                <a:schemeClr val="dk1"/>
              </a:buClr>
              <a:buSzPts val="1100"/>
              <a:buFont typeface="Arial"/>
              <a:buNone/>
            </a:pPr>
            <a:r>
              <a:rPr lang="vi" dirty="0">
                <a:solidFill>
                  <a:schemeClr val="dk1"/>
                </a:solidFill>
              </a:rPr>
              <a:t>It is important to remember that some outliers are informative and provide insights into the data.</a:t>
            </a:r>
            <a:endParaRPr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095197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423250" y="2467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How to Find Outliers?</a:t>
            </a:r>
            <a:endParaRPr sz="3000" b="1" dirty="0"/>
          </a:p>
        </p:txBody>
      </p:sp>
      <p:pic>
        <p:nvPicPr>
          <p:cNvPr id="98" name="Google Shape;98;p20"/>
          <p:cNvPicPr preferRelativeResize="0"/>
          <p:nvPr/>
        </p:nvPicPr>
        <p:blipFill rotWithShape="1">
          <a:blip r:embed="rId3">
            <a:alphaModFix/>
          </a:blip>
          <a:srcRect l="11271" t="18623" r="9015" b="1720"/>
          <a:stretch/>
        </p:blipFill>
        <p:spPr>
          <a:xfrm>
            <a:off x="821638" y="819425"/>
            <a:ext cx="7500725" cy="4212525"/>
          </a:xfrm>
          <a:prstGeom prst="rect">
            <a:avLst/>
          </a:prstGeom>
          <a:noFill/>
          <a:ln>
            <a:noFill/>
          </a:ln>
        </p:spPr>
      </p:pic>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262930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10850" y="2467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Detecting Outliers: Plots</a:t>
            </a:r>
            <a:endParaRPr sz="3000" b="1" dirty="0"/>
          </a:p>
        </p:txBody>
      </p:sp>
      <p:pic>
        <p:nvPicPr>
          <p:cNvPr id="104" name="Google Shape;104;p21"/>
          <p:cNvPicPr preferRelativeResize="0"/>
          <p:nvPr/>
        </p:nvPicPr>
        <p:blipFill rotWithShape="1">
          <a:blip r:embed="rId3">
            <a:alphaModFix/>
          </a:blip>
          <a:srcRect l="5800" t="22921" r="7888" b="7450"/>
          <a:stretch/>
        </p:blipFill>
        <p:spPr>
          <a:xfrm>
            <a:off x="558925" y="1070975"/>
            <a:ext cx="8026150" cy="3638725"/>
          </a:xfrm>
          <a:prstGeom prst="rect">
            <a:avLst/>
          </a:prstGeom>
          <a:noFill/>
          <a:ln>
            <a:noFill/>
          </a:ln>
        </p:spPr>
      </p:pic>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353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60450" y="16690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Reading CSV Files</a:t>
            </a:r>
            <a:endParaRPr sz="3000" b="1" dirty="0"/>
          </a:p>
        </p:txBody>
      </p:sp>
      <p:sp>
        <p:nvSpPr>
          <p:cNvPr id="61" name="Google Shape;61;p14"/>
          <p:cNvSpPr txBox="1">
            <a:spLocks noGrp="1"/>
          </p:cNvSpPr>
          <p:nvPr>
            <p:ph type="body" idx="1"/>
          </p:nvPr>
        </p:nvSpPr>
        <p:spPr>
          <a:xfrm>
            <a:off x="460450" y="879600"/>
            <a:ext cx="8520600" cy="933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vi" b="1">
                <a:solidFill>
                  <a:schemeClr val="dk1"/>
                </a:solidFill>
              </a:rPr>
              <a:t>Comma-separated (CSV)</a:t>
            </a:r>
            <a:r>
              <a:rPr lang="vi">
                <a:solidFill>
                  <a:schemeClr val="dk1"/>
                </a:solidFill>
              </a:rPr>
              <a:t> files consist of rows of data, separated by commas.</a:t>
            </a:r>
            <a:endParaRPr>
              <a:solidFill>
                <a:schemeClr val="dk1"/>
              </a:solidFill>
            </a:endParaRPr>
          </a:p>
          <a:p>
            <a:pPr marL="0" lvl="0" indent="0" algn="l" rtl="0">
              <a:spcBef>
                <a:spcPts val="500"/>
              </a:spcBef>
              <a:spcAft>
                <a:spcPts val="500"/>
              </a:spcAft>
              <a:buNone/>
            </a:pPr>
            <a:r>
              <a:rPr lang="vi">
                <a:solidFill>
                  <a:schemeClr val="dk1"/>
                </a:solidFill>
              </a:rPr>
              <a:t>In Pandas, CSV files can typically be read using just a few lines of code:</a:t>
            </a:r>
            <a:endParaRPr/>
          </a:p>
        </p:txBody>
      </p:sp>
      <p:pic>
        <p:nvPicPr>
          <p:cNvPr id="62" name="Google Shape;62;p14"/>
          <p:cNvPicPr preferRelativeResize="0"/>
          <p:nvPr/>
        </p:nvPicPr>
        <p:blipFill rotWithShape="1">
          <a:blip r:embed="rId3">
            <a:alphaModFix/>
          </a:blip>
          <a:srcRect l="1609" t="41547" r="1454" b="10315"/>
          <a:stretch/>
        </p:blipFill>
        <p:spPr>
          <a:xfrm>
            <a:off x="217825" y="1813200"/>
            <a:ext cx="8832300" cy="2464836"/>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a:t>
            </a:fld>
            <a:endParaRPr lang="vi"/>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48025" y="39545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Detecting Outliers: Statistics</a:t>
            </a:r>
            <a:endParaRPr sz="3000" b="1" dirty="0"/>
          </a:p>
        </p:txBody>
      </p:sp>
      <p:pic>
        <p:nvPicPr>
          <p:cNvPr id="110" name="Google Shape;110;p22"/>
          <p:cNvPicPr preferRelativeResize="0"/>
          <p:nvPr/>
        </p:nvPicPr>
        <p:blipFill rotWithShape="1">
          <a:blip r:embed="rId3">
            <a:alphaModFix/>
          </a:blip>
          <a:srcRect l="787" t="21012" r="34155" b="8216"/>
          <a:stretch/>
        </p:blipFill>
        <p:spPr>
          <a:xfrm>
            <a:off x="276325" y="1132925"/>
            <a:ext cx="6052975" cy="3700700"/>
          </a:xfrm>
          <a:prstGeom prst="rect">
            <a:avLst/>
          </a:prstGeom>
          <a:noFill/>
          <a:ln>
            <a:noFill/>
          </a:ln>
        </p:spPr>
      </p:pic>
      <p:pic>
        <p:nvPicPr>
          <p:cNvPr id="111" name="Google Shape;111;p22"/>
          <p:cNvPicPr preferRelativeResize="0"/>
          <p:nvPr/>
        </p:nvPicPr>
        <p:blipFill rotWithShape="1">
          <a:blip r:embed="rId3">
            <a:alphaModFix/>
          </a:blip>
          <a:srcRect l="66988" t="23210" r="4509" b="20055"/>
          <a:stretch/>
        </p:blipFill>
        <p:spPr>
          <a:xfrm>
            <a:off x="6329300" y="1462900"/>
            <a:ext cx="2639325" cy="2952463"/>
          </a:xfrm>
          <a:prstGeom prst="rect">
            <a:avLst/>
          </a:prstGeom>
          <a:noFill/>
          <a:ln>
            <a:noFill/>
          </a:ln>
        </p:spPr>
      </p:pic>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733049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Detecting Outliers: Residuals</a:t>
            </a:r>
            <a:endParaRPr sz="3000" b="1" dirty="0"/>
          </a:p>
        </p:txBody>
      </p:sp>
      <p:sp>
        <p:nvSpPr>
          <p:cNvPr id="117" name="Google Shape;117;p23"/>
          <p:cNvSpPr txBox="1">
            <a:spLocks noGrp="1"/>
          </p:cNvSpPr>
          <p:nvPr>
            <p:ph type="body" idx="1"/>
          </p:nvPr>
        </p:nvSpPr>
        <p:spPr>
          <a:xfrm>
            <a:off x="457200" y="1264025"/>
            <a:ext cx="8229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dirty="0">
                <a:solidFill>
                  <a:schemeClr val="dk1"/>
                </a:solidFill>
              </a:rPr>
              <a:t>Residuals </a:t>
            </a:r>
            <a:r>
              <a:rPr lang="vi" dirty="0">
                <a:solidFill>
                  <a:schemeClr val="dk1"/>
                </a:solidFill>
              </a:rPr>
              <a:t>(differences between actual and predicted values of the outcome variable) represent model failure.</a:t>
            </a:r>
            <a:endParaRPr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dirty="0">
                <a:solidFill>
                  <a:schemeClr val="dk1"/>
                </a:solidFill>
              </a:rPr>
              <a:t>Approaches to calculating residuals:</a:t>
            </a:r>
            <a:endParaRPr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dirty="0">
                <a:solidFill>
                  <a:schemeClr val="dk1"/>
                </a:solidFill>
              </a:rPr>
              <a:t>- </a:t>
            </a:r>
            <a:r>
              <a:rPr lang="vi" b="1" dirty="0">
                <a:solidFill>
                  <a:schemeClr val="dk1"/>
                </a:solidFill>
              </a:rPr>
              <a:t>Standardized</a:t>
            </a:r>
            <a:r>
              <a:rPr lang="vi" dirty="0">
                <a:solidFill>
                  <a:schemeClr val="dk1"/>
                </a:solidFill>
              </a:rPr>
              <a:t>: residual divided by standard error.</a:t>
            </a:r>
            <a:endParaRPr dirty="0">
              <a:solidFill>
                <a:schemeClr val="dk1"/>
              </a:solidFill>
            </a:endParaRPr>
          </a:p>
          <a:p>
            <a:pPr marL="0" lvl="0" indent="0" algn="l" rtl="0">
              <a:spcBef>
                <a:spcPts val="500"/>
              </a:spcBef>
              <a:spcAft>
                <a:spcPts val="0"/>
              </a:spcAft>
              <a:buNone/>
            </a:pPr>
            <a:r>
              <a:rPr lang="vi" dirty="0">
                <a:solidFill>
                  <a:schemeClr val="dk1"/>
                </a:solidFill>
              </a:rPr>
              <a:t>- </a:t>
            </a:r>
            <a:r>
              <a:rPr lang="vi" b="1" dirty="0">
                <a:solidFill>
                  <a:schemeClr val="dk1"/>
                </a:solidFill>
              </a:rPr>
              <a:t>Deleted</a:t>
            </a:r>
            <a:r>
              <a:rPr lang="vi" dirty="0">
                <a:solidFill>
                  <a:schemeClr val="dk1"/>
                </a:solidFill>
              </a:rPr>
              <a:t>: residual from fitting model on all data excluding current observation. </a:t>
            </a:r>
            <a:endParaRPr dirty="0">
              <a:solidFill>
                <a:schemeClr val="dk1"/>
              </a:solidFill>
            </a:endParaRPr>
          </a:p>
          <a:p>
            <a:pPr marL="0" lvl="0" indent="0" algn="l" rtl="0">
              <a:spcBef>
                <a:spcPts val="500"/>
              </a:spcBef>
              <a:spcAft>
                <a:spcPts val="0"/>
              </a:spcAft>
              <a:buClr>
                <a:schemeClr val="dk1"/>
              </a:buClr>
              <a:buSzPts val="1100"/>
              <a:buFont typeface="Arial"/>
              <a:buNone/>
            </a:pPr>
            <a:r>
              <a:rPr lang="vi" dirty="0">
                <a:solidFill>
                  <a:schemeClr val="dk1"/>
                </a:solidFill>
              </a:rPr>
              <a:t>- </a:t>
            </a:r>
            <a:r>
              <a:rPr lang="vi" b="1" dirty="0">
                <a:solidFill>
                  <a:schemeClr val="dk1"/>
                </a:solidFill>
              </a:rPr>
              <a:t>Studentized</a:t>
            </a:r>
            <a:r>
              <a:rPr lang="vi" dirty="0">
                <a:solidFill>
                  <a:schemeClr val="dk1"/>
                </a:solidFill>
              </a:rPr>
              <a:t>: Deleted residuals divided by residual standard </a:t>
            </a:r>
            <a:r>
              <a:rPr lang="vi" dirty="0" smtClean="0">
                <a:solidFill>
                  <a:schemeClr val="dk1"/>
                </a:solidFill>
              </a:rPr>
              <a:t>error</a:t>
            </a:r>
            <a:r>
              <a:rPr lang="en-US" dirty="0">
                <a:solidFill>
                  <a:schemeClr val="dk1"/>
                </a:solidFill>
              </a:rPr>
              <a:t> </a:t>
            </a:r>
            <a:r>
              <a:rPr lang="vi" dirty="0" smtClean="0">
                <a:solidFill>
                  <a:schemeClr val="dk1"/>
                </a:solidFill>
              </a:rPr>
              <a:t>(based </a:t>
            </a:r>
            <a:r>
              <a:rPr lang="vi" dirty="0">
                <a:solidFill>
                  <a:schemeClr val="dk1"/>
                </a:solidFill>
              </a:rPr>
              <a:t>on all data, or all data excluding current observation).</a:t>
            </a:r>
            <a:endParaRPr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307368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73650" y="4326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Policies for Outliers</a:t>
            </a:r>
            <a:endParaRPr sz="3000" b="1" dirty="0"/>
          </a:p>
        </p:txBody>
      </p:sp>
      <p:sp>
        <p:nvSpPr>
          <p:cNvPr id="123" name="Google Shape;123;p24"/>
          <p:cNvSpPr txBox="1">
            <a:spLocks noGrp="1"/>
          </p:cNvSpPr>
          <p:nvPr>
            <p:ph type="body" idx="1"/>
          </p:nvPr>
        </p:nvSpPr>
        <p:spPr>
          <a:xfrm>
            <a:off x="631650" y="1301175"/>
            <a:ext cx="7473900" cy="335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a:solidFill>
                  <a:schemeClr val="dk1"/>
                </a:solidFill>
              </a:rPr>
              <a:t>Remove</a:t>
            </a:r>
            <a:r>
              <a:rPr lang="vi">
                <a:solidFill>
                  <a:schemeClr val="dk1"/>
                </a:solidFill>
              </a:rPr>
              <a:t> them.</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b="1">
                <a:solidFill>
                  <a:schemeClr val="dk1"/>
                </a:solidFill>
              </a:rPr>
              <a:t>Assign</a:t>
            </a:r>
            <a:r>
              <a:rPr lang="vi">
                <a:solidFill>
                  <a:schemeClr val="dk1"/>
                </a:solidFill>
              </a:rPr>
              <a:t> the mean or median value.</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b="1">
                <a:solidFill>
                  <a:schemeClr val="dk1"/>
                </a:solidFill>
              </a:rPr>
              <a:t>Transform</a:t>
            </a:r>
            <a:r>
              <a:rPr lang="vi">
                <a:solidFill>
                  <a:schemeClr val="dk1"/>
                </a:solidFill>
              </a:rPr>
              <a:t> the variable.</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b="1">
                <a:solidFill>
                  <a:schemeClr val="dk1"/>
                </a:solidFill>
              </a:rPr>
              <a:t>Predict</a:t>
            </a:r>
            <a:r>
              <a:rPr lang="vi">
                <a:solidFill>
                  <a:schemeClr val="dk1"/>
                </a:solidFill>
              </a:rPr>
              <a:t> the what the value should be: </a:t>
            </a:r>
            <a:endParaRPr>
              <a:solidFill>
                <a:schemeClr val="dk1"/>
              </a:solidFill>
            </a:endParaRPr>
          </a:p>
          <a:p>
            <a:pPr marL="0" lvl="0" indent="0" algn="l" rtl="0">
              <a:spcBef>
                <a:spcPts val="500"/>
              </a:spcBef>
              <a:spcAft>
                <a:spcPts val="0"/>
              </a:spcAft>
              <a:buNone/>
            </a:pPr>
            <a:r>
              <a:rPr lang="vi">
                <a:solidFill>
                  <a:schemeClr val="dk1"/>
                </a:solidFill>
              </a:rPr>
              <a:t>- Using 'similar' observations to predict likely values. </a:t>
            </a:r>
            <a:endParaRPr>
              <a:solidFill>
                <a:schemeClr val="dk1"/>
              </a:solidFill>
            </a:endParaRPr>
          </a:p>
          <a:p>
            <a:pPr marL="0" lvl="0" indent="0" algn="l" rtl="0">
              <a:spcBef>
                <a:spcPts val="500"/>
              </a:spcBef>
              <a:spcAft>
                <a:spcPts val="0"/>
              </a:spcAft>
              <a:buNone/>
            </a:pPr>
            <a:r>
              <a:rPr lang="vi">
                <a:solidFill>
                  <a:schemeClr val="dk1"/>
                </a:solidFill>
              </a:rPr>
              <a:t>- Using regression.</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None/>
            </a:pPr>
            <a:r>
              <a:rPr lang="vi" b="1">
                <a:solidFill>
                  <a:schemeClr val="dk1"/>
                </a:solidFill>
              </a:rPr>
              <a:t>Keep them</a:t>
            </a:r>
            <a:r>
              <a:rPr lang="vi">
                <a:solidFill>
                  <a:schemeClr val="dk1"/>
                </a:solidFill>
              </a:rPr>
              <a:t>, but focus on models that are resistant to outliers.</a:t>
            </a:r>
            <a:endParaRPr>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853353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en-US" sz="3000" b="1" dirty="0" smtClean="0"/>
              <a:t>Summary</a:t>
            </a:r>
            <a:endParaRPr sz="3000" b="1" dirty="0"/>
          </a:p>
        </p:txBody>
      </p:sp>
      <p:sp>
        <p:nvSpPr>
          <p:cNvPr id="129" name="Google Shape;129;p25"/>
          <p:cNvSpPr txBox="1">
            <a:spLocks noGrp="1"/>
          </p:cNvSpPr>
          <p:nvPr>
            <p:ph type="body" idx="1"/>
          </p:nvPr>
        </p:nvSpPr>
        <p:spPr>
          <a:xfrm>
            <a:off x="311700" y="1325999"/>
            <a:ext cx="8645415" cy="3472931"/>
          </a:xfrm>
          <a:prstGeom prst="rect">
            <a:avLst/>
          </a:prstGeom>
        </p:spPr>
        <p:txBody>
          <a:bodyPr spcFirstLastPara="1" wrap="square" lIns="91425" tIns="91425" rIns="91425" bIns="91425" anchor="t" anchorCtr="0">
            <a:normAutofit/>
          </a:bodyPr>
          <a:lstStyle/>
          <a:p>
            <a:pPr marL="114300" indent="0">
              <a:buNone/>
            </a:pPr>
            <a:r>
              <a:rPr lang="en-US" b="1" dirty="0"/>
              <a:t>Retrieving Data</a:t>
            </a:r>
          </a:p>
          <a:p>
            <a:pPr marL="114300" indent="0">
              <a:buNone/>
            </a:pPr>
            <a:r>
              <a:rPr lang="en-US" dirty="0"/>
              <a:t>You can retrieve data from multiple sources:</a:t>
            </a:r>
          </a:p>
          <a:p>
            <a:r>
              <a:rPr lang="en-US" dirty="0"/>
              <a:t>SQL databases</a:t>
            </a:r>
          </a:p>
          <a:p>
            <a:r>
              <a:rPr lang="en-US" dirty="0"/>
              <a:t>NoSQL databases</a:t>
            </a:r>
          </a:p>
          <a:p>
            <a:r>
              <a:rPr lang="en-US" dirty="0"/>
              <a:t>APIs</a:t>
            </a:r>
          </a:p>
          <a:p>
            <a:r>
              <a:rPr lang="en-US" dirty="0"/>
              <a:t>Cloud data sources</a:t>
            </a:r>
          </a:p>
          <a:p>
            <a:pPr marL="114300" indent="0">
              <a:buNone/>
            </a:pPr>
            <a:r>
              <a:rPr lang="en-US" dirty="0"/>
              <a:t>The two most common formats for delimited data flat files are comma separated (csv) and tab separated (</a:t>
            </a:r>
            <a:r>
              <a:rPr lang="en-US" dirty="0" err="1"/>
              <a:t>tsv</a:t>
            </a:r>
            <a:r>
              <a:rPr lang="en-US" dirty="0"/>
              <a:t>). It is also possible to use special characters as separators.</a:t>
            </a:r>
          </a:p>
          <a:p>
            <a:pPr marL="114300" indent="0">
              <a:buNone/>
            </a:pPr>
            <a:r>
              <a:rPr lang="en-US" dirty="0"/>
              <a:t>SQL represents a set of relational databases with fixed schemas.</a:t>
            </a:r>
          </a:p>
          <a:p>
            <a:pPr marL="0" lvl="0" indent="0">
              <a:spcBef>
                <a:spcPts val="500"/>
              </a:spcBef>
              <a:spcAft>
                <a:spcPts val="1200"/>
              </a:spcAft>
              <a:buNone/>
            </a:pPr>
            <a:endParaRPr dirty="0"/>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768790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gn="ctr">
              <a:lnSpc>
                <a:spcPct val="115000"/>
              </a:lnSpc>
              <a:spcAft>
                <a:spcPts val="500"/>
              </a:spcAft>
              <a:buSzPts val="1100"/>
            </a:pPr>
            <a:r>
              <a:rPr lang="en-US" sz="3000" b="1" dirty="0"/>
              <a:t>Summary</a:t>
            </a:r>
            <a:endParaRPr sz="3000" b="1" dirty="0"/>
          </a:p>
        </p:txBody>
      </p:sp>
      <p:sp>
        <p:nvSpPr>
          <p:cNvPr id="129" name="Google Shape;129;p25"/>
          <p:cNvSpPr txBox="1">
            <a:spLocks noGrp="1"/>
          </p:cNvSpPr>
          <p:nvPr>
            <p:ph type="body" idx="1"/>
          </p:nvPr>
        </p:nvSpPr>
        <p:spPr>
          <a:xfrm>
            <a:off x="311700" y="1325999"/>
            <a:ext cx="8645415" cy="3472931"/>
          </a:xfrm>
          <a:prstGeom prst="rect">
            <a:avLst/>
          </a:prstGeom>
        </p:spPr>
        <p:txBody>
          <a:bodyPr spcFirstLastPara="1" wrap="square" lIns="91425" tIns="91425" rIns="91425" bIns="91425" anchor="t" anchorCtr="0">
            <a:normAutofit lnSpcReduction="10000"/>
          </a:bodyPr>
          <a:lstStyle/>
          <a:p>
            <a:pPr marL="114300" indent="0">
              <a:buNone/>
            </a:pPr>
            <a:r>
              <a:rPr lang="en-US" b="1" dirty="0">
                <a:solidFill>
                  <a:schemeClr val="tx1"/>
                </a:solidFill>
              </a:rPr>
              <a:t>Data Cleaning</a:t>
            </a:r>
          </a:p>
          <a:p>
            <a:r>
              <a:rPr lang="en-US" dirty="0">
                <a:solidFill>
                  <a:schemeClr val="tx1"/>
                </a:solidFill>
              </a:rPr>
              <a:t>Data Cleaning is important because messy data will lead to unreliable outcomes</a:t>
            </a:r>
            <a:r>
              <a:rPr lang="en-US" dirty="0" smtClean="0">
                <a:solidFill>
                  <a:schemeClr val="tx1"/>
                </a:solidFill>
              </a:rPr>
              <a:t>. Some </a:t>
            </a:r>
            <a:r>
              <a:rPr lang="en-US" dirty="0">
                <a:solidFill>
                  <a:schemeClr val="tx1"/>
                </a:solidFill>
              </a:rPr>
              <a:t>common issues that make data messy are: duplicate or unnecessary data, inconsistent data and typos, missing data, outliers, and data source issues.</a:t>
            </a:r>
          </a:p>
          <a:p>
            <a:r>
              <a:rPr lang="en-US" dirty="0">
                <a:solidFill>
                  <a:schemeClr val="tx1"/>
                </a:solidFill>
              </a:rPr>
              <a:t>You can identify duplicate or unnecessary </a:t>
            </a:r>
            <a:r>
              <a:rPr lang="en-US" dirty="0" err="1">
                <a:solidFill>
                  <a:schemeClr val="tx1"/>
                </a:solidFill>
              </a:rPr>
              <a:t>dataCommon</a:t>
            </a:r>
            <a:r>
              <a:rPr lang="en-US" dirty="0">
                <a:solidFill>
                  <a:schemeClr val="tx1"/>
                </a:solidFill>
              </a:rPr>
              <a:t> policies to deal with missing data are</a:t>
            </a:r>
            <a:r>
              <a:rPr lang="en-US" dirty="0" smtClean="0">
                <a:solidFill>
                  <a:schemeClr val="tx1"/>
                </a:solidFill>
              </a:rPr>
              <a:t>: remove </a:t>
            </a:r>
            <a:r>
              <a:rPr lang="en-US" dirty="0">
                <a:solidFill>
                  <a:schemeClr val="tx1"/>
                </a:solidFill>
              </a:rPr>
              <a:t>a row with missing columns, impute the missing data, and mask the data by creating a category for missing values.</a:t>
            </a:r>
          </a:p>
          <a:p>
            <a:r>
              <a:rPr lang="en-US" dirty="0">
                <a:solidFill>
                  <a:schemeClr val="tx1"/>
                </a:solidFill>
              </a:rPr>
              <a:t>Common methods to find outliers are: through plots, statistics, or residuals.</a:t>
            </a:r>
          </a:p>
          <a:p>
            <a:r>
              <a:rPr lang="en-US" dirty="0">
                <a:solidFill>
                  <a:schemeClr val="tx1"/>
                </a:solidFill>
              </a:rPr>
              <a:t>Common policies to deal with outliers are: remove outliers, impute them, use a variable transformation, or use a model that is resistant to outliers.</a:t>
            </a:r>
          </a:p>
          <a:p>
            <a:pPr marL="114300" indent="0">
              <a:buNone/>
            </a:pPr>
            <a:endParaRPr lang="en-US" dirty="0">
              <a:solidFill>
                <a:schemeClr val="tx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44250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Learning Recap</a:t>
            </a:r>
            <a:endParaRPr sz="3000" b="1" dirty="0"/>
          </a:p>
        </p:txBody>
      </p:sp>
      <p:sp>
        <p:nvSpPr>
          <p:cNvPr id="129" name="Google Shape;129;p25"/>
          <p:cNvSpPr txBox="1">
            <a:spLocks noGrp="1"/>
          </p:cNvSpPr>
          <p:nvPr>
            <p:ph type="body" idx="1"/>
          </p:nvPr>
        </p:nvSpPr>
        <p:spPr>
          <a:xfrm>
            <a:off x="697775" y="1326000"/>
            <a:ext cx="70362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vi" sz="2000">
                <a:solidFill>
                  <a:schemeClr val="dk1"/>
                </a:solidFill>
              </a:rPr>
              <a:t>In this section, we discussed:</a:t>
            </a:r>
            <a:endParaRPr sz="2000">
              <a:solidFill>
                <a:schemeClr val="dk1"/>
              </a:solidFill>
            </a:endParaRPr>
          </a:p>
          <a:p>
            <a:pPr marL="0" lvl="0" indent="0" algn="l" rtl="0">
              <a:lnSpc>
                <a:spcPct val="100000"/>
              </a:lnSpc>
              <a:spcBef>
                <a:spcPts val="500"/>
              </a:spcBef>
              <a:spcAft>
                <a:spcPts val="0"/>
              </a:spcAft>
              <a:buNone/>
            </a:pPr>
            <a:endParaRPr sz="100">
              <a:solidFill>
                <a:schemeClr val="dk1"/>
              </a:solidFill>
            </a:endParaRPr>
          </a:p>
          <a:p>
            <a:pPr marL="0" lvl="0" indent="0" algn="l" rtl="0">
              <a:lnSpc>
                <a:spcPct val="100000"/>
              </a:lnSpc>
              <a:spcBef>
                <a:spcPts val="500"/>
              </a:spcBef>
              <a:spcAft>
                <a:spcPts val="0"/>
              </a:spcAft>
              <a:buNone/>
            </a:pPr>
            <a:r>
              <a:rPr lang="vi" sz="2000">
                <a:solidFill>
                  <a:schemeClr val="dk1"/>
                </a:solidFill>
              </a:rPr>
              <a:t>- Why data cleaning is important for Machine Learning</a:t>
            </a:r>
            <a:endParaRPr sz="2000">
              <a:solidFill>
                <a:schemeClr val="dk1"/>
              </a:solidFill>
            </a:endParaRPr>
          </a:p>
          <a:p>
            <a:pPr marL="0" lvl="0" indent="0" algn="l" rtl="0">
              <a:lnSpc>
                <a:spcPct val="100000"/>
              </a:lnSpc>
              <a:spcBef>
                <a:spcPts val="500"/>
              </a:spcBef>
              <a:spcAft>
                <a:spcPts val="0"/>
              </a:spcAft>
              <a:buNone/>
            </a:pPr>
            <a:endParaRPr sz="100">
              <a:solidFill>
                <a:schemeClr val="dk1"/>
              </a:solidFill>
            </a:endParaRPr>
          </a:p>
          <a:p>
            <a:pPr marL="0" lvl="0" indent="0" algn="l" rtl="0">
              <a:lnSpc>
                <a:spcPct val="100000"/>
              </a:lnSpc>
              <a:spcBef>
                <a:spcPts val="500"/>
              </a:spcBef>
              <a:spcAft>
                <a:spcPts val="0"/>
              </a:spcAft>
              <a:buNone/>
            </a:pPr>
            <a:r>
              <a:rPr lang="vi" sz="2000">
                <a:solidFill>
                  <a:schemeClr val="dk1"/>
                </a:solidFill>
              </a:rPr>
              <a:t>- Issues that arise with messy data</a:t>
            </a:r>
            <a:endParaRPr sz="2000">
              <a:solidFill>
                <a:schemeClr val="dk1"/>
              </a:solidFill>
            </a:endParaRPr>
          </a:p>
          <a:p>
            <a:pPr marL="0" lvl="0" indent="0" algn="l" rtl="0">
              <a:lnSpc>
                <a:spcPct val="100000"/>
              </a:lnSpc>
              <a:spcBef>
                <a:spcPts val="500"/>
              </a:spcBef>
              <a:spcAft>
                <a:spcPts val="0"/>
              </a:spcAft>
              <a:buNone/>
            </a:pPr>
            <a:endParaRPr sz="100">
              <a:solidFill>
                <a:schemeClr val="dk1"/>
              </a:solidFill>
            </a:endParaRPr>
          </a:p>
          <a:p>
            <a:pPr marL="0" lvl="0" indent="0" algn="l" rtl="0">
              <a:lnSpc>
                <a:spcPct val="100000"/>
              </a:lnSpc>
              <a:spcBef>
                <a:spcPts val="500"/>
              </a:spcBef>
              <a:spcAft>
                <a:spcPts val="0"/>
              </a:spcAft>
              <a:buNone/>
            </a:pPr>
            <a:r>
              <a:rPr lang="vi" sz="2000">
                <a:solidFill>
                  <a:schemeClr val="dk1"/>
                </a:solidFill>
              </a:rPr>
              <a:t>- How to identify duplicate or unnecessary data</a:t>
            </a:r>
            <a:endParaRPr sz="2000">
              <a:solidFill>
                <a:schemeClr val="dk1"/>
              </a:solidFill>
            </a:endParaRPr>
          </a:p>
          <a:p>
            <a:pPr marL="0" lvl="0" indent="0" algn="l" rtl="0">
              <a:lnSpc>
                <a:spcPct val="100000"/>
              </a:lnSpc>
              <a:spcBef>
                <a:spcPts val="500"/>
              </a:spcBef>
              <a:spcAft>
                <a:spcPts val="0"/>
              </a:spcAft>
              <a:buNone/>
            </a:pPr>
            <a:endParaRPr sz="100">
              <a:solidFill>
                <a:schemeClr val="dk1"/>
              </a:solidFill>
            </a:endParaRPr>
          </a:p>
          <a:p>
            <a:pPr marL="0" lvl="0" indent="0" algn="l" rtl="0">
              <a:lnSpc>
                <a:spcPct val="100000"/>
              </a:lnSpc>
              <a:spcBef>
                <a:spcPts val="500"/>
              </a:spcBef>
              <a:spcAft>
                <a:spcPts val="0"/>
              </a:spcAft>
              <a:buNone/>
            </a:pPr>
            <a:r>
              <a:rPr lang="vi" sz="2000">
                <a:solidFill>
                  <a:schemeClr val="dk1"/>
                </a:solidFill>
              </a:rPr>
              <a:t>- Policies for dealing with outliers</a:t>
            </a:r>
            <a:endParaRPr sz="2000">
              <a:solidFill>
                <a:schemeClr val="dk1"/>
              </a:solidFill>
            </a:endParaRPr>
          </a:p>
          <a:p>
            <a:pPr marL="0" lvl="0" indent="0" algn="l" rtl="0">
              <a:spcBef>
                <a:spcPts val="500"/>
              </a:spcBef>
              <a:spcAft>
                <a:spcPts val="1200"/>
              </a:spcAft>
              <a:buNone/>
            </a:pPr>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237658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825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Reading CSV Files: Useful Arguments</a:t>
            </a:r>
            <a:endParaRPr sz="3000" b="1" dirty="0"/>
          </a:p>
        </p:txBody>
      </p:sp>
      <p:pic>
        <p:nvPicPr>
          <p:cNvPr id="68" name="Google Shape;68;p15"/>
          <p:cNvPicPr preferRelativeResize="0"/>
          <p:nvPr/>
        </p:nvPicPr>
        <p:blipFill rotWithShape="1">
          <a:blip r:embed="rId3">
            <a:alphaModFix/>
          </a:blip>
          <a:srcRect l="802" t="21776" r="33979" b="3724"/>
          <a:stretch/>
        </p:blipFill>
        <p:spPr>
          <a:xfrm>
            <a:off x="412700" y="996600"/>
            <a:ext cx="6459605" cy="41469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575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JSON Files</a:t>
            </a:r>
            <a:endParaRPr sz="3000" b="1" dirty="0"/>
          </a:p>
        </p:txBody>
      </p:sp>
      <p:sp>
        <p:nvSpPr>
          <p:cNvPr id="74" name="Google Shape;74;p16"/>
          <p:cNvSpPr txBox="1">
            <a:spLocks noGrp="1"/>
          </p:cNvSpPr>
          <p:nvPr>
            <p:ph type="body" idx="1"/>
          </p:nvPr>
        </p:nvSpPr>
        <p:spPr>
          <a:xfrm>
            <a:off x="311700" y="894050"/>
            <a:ext cx="8520600" cy="1336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vi" sz="1600" b="1">
                <a:solidFill>
                  <a:schemeClr val="dk1"/>
                </a:solidFill>
              </a:rPr>
              <a:t>JavaScript Object Notation (JSON)</a:t>
            </a:r>
            <a:r>
              <a:rPr lang="vi" sz="1600">
                <a:solidFill>
                  <a:schemeClr val="dk1"/>
                </a:solidFill>
              </a:rPr>
              <a:t> files are a standard way to store data across platforms.</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sz="1600">
                <a:solidFill>
                  <a:schemeClr val="dk1"/>
                </a:solidFill>
              </a:rPr>
              <a:t>JSON files are very similar in structure to Python dictionaries.</a:t>
            </a:r>
            <a:endParaRPr sz="16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1600">
                <a:solidFill>
                  <a:schemeClr val="dk1"/>
                </a:solidFill>
              </a:rPr>
              <a:t>Reading JSON files into Python:</a:t>
            </a:r>
            <a:endParaRPr sz="1600">
              <a:solidFill>
                <a:schemeClr val="dk1"/>
              </a:solidFill>
            </a:endParaRPr>
          </a:p>
        </p:txBody>
      </p:sp>
      <p:grpSp>
        <p:nvGrpSpPr>
          <p:cNvPr id="75" name="Google Shape;75;p16"/>
          <p:cNvGrpSpPr/>
          <p:nvPr/>
        </p:nvGrpSpPr>
        <p:grpSpPr>
          <a:xfrm>
            <a:off x="76200" y="2294675"/>
            <a:ext cx="8991600" cy="2569029"/>
            <a:chOff x="76200" y="2294675"/>
            <a:chExt cx="8991600" cy="2569029"/>
          </a:xfrm>
        </p:grpSpPr>
        <p:grpSp>
          <p:nvGrpSpPr>
            <p:cNvPr id="76" name="Google Shape;76;p16"/>
            <p:cNvGrpSpPr/>
            <p:nvPr/>
          </p:nvGrpSpPr>
          <p:grpSpPr>
            <a:xfrm>
              <a:off x="76200" y="2294675"/>
              <a:ext cx="8991600" cy="2569029"/>
              <a:chOff x="76200" y="2294675"/>
              <a:chExt cx="8991600" cy="2569029"/>
            </a:xfrm>
          </p:grpSpPr>
          <p:pic>
            <p:nvPicPr>
              <p:cNvPr id="77" name="Google Shape;77;p16"/>
              <p:cNvPicPr preferRelativeResize="0"/>
              <p:nvPr/>
            </p:nvPicPr>
            <p:blipFill rotWithShape="1">
              <a:blip r:embed="rId3">
                <a:alphaModFix/>
              </a:blip>
              <a:srcRect l="970" t="50142" r="961"/>
              <a:stretch/>
            </p:blipFill>
            <p:spPr>
              <a:xfrm>
                <a:off x="76200" y="2294675"/>
                <a:ext cx="8991600" cy="2569029"/>
              </a:xfrm>
              <a:prstGeom prst="rect">
                <a:avLst/>
              </a:prstGeom>
              <a:noFill/>
              <a:ln>
                <a:noFill/>
              </a:ln>
            </p:spPr>
          </p:pic>
          <p:sp>
            <p:nvSpPr>
              <p:cNvPr id="78" name="Google Shape;78;p16"/>
              <p:cNvSpPr/>
              <p:nvPr/>
            </p:nvSpPr>
            <p:spPr>
              <a:xfrm>
                <a:off x="7969325" y="4350275"/>
                <a:ext cx="1003800" cy="297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6"/>
            <p:cNvSpPr/>
            <p:nvPr/>
          </p:nvSpPr>
          <p:spPr>
            <a:xfrm>
              <a:off x="7907350" y="4300700"/>
              <a:ext cx="813300" cy="26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1350">
                  <a:solidFill>
                    <a:srgbClr val="741B47"/>
                  </a:solidFill>
                </a:rPr>
                <a:t>“price”</a:t>
              </a:r>
              <a:endParaRPr sz="1350">
                <a:solidFill>
                  <a:srgbClr val="741B47"/>
                </a:solidFill>
              </a:endParaRPr>
            </a:p>
          </p:txBody>
        </p:sp>
      </p:gr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48025" y="2715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SQL Databases</a:t>
            </a:r>
            <a:endParaRPr sz="3000" b="1" dirty="0"/>
          </a:p>
        </p:txBody>
      </p:sp>
      <p:sp>
        <p:nvSpPr>
          <p:cNvPr id="85" name="Google Shape;85;p17"/>
          <p:cNvSpPr txBox="1">
            <a:spLocks noGrp="1"/>
          </p:cNvSpPr>
          <p:nvPr>
            <p:ph type="body" idx="1"/>
          </p:nvPr>
        </p:nvSpPr>
        <p:spPr>
          <a:xfrm>
            <a:off x="557725" y="844225"/>
            <a:ext cx="8019000" cy="42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1">
                <a:solidFill>
                  <a:schemeClr val="dk1"/>
                </a:solidFill>
              </a:rPr>
              <a:t>Structured Query Language (SQL)</a:t>
            </a:r>
            <a:r>
              <a:rPr lang="vi">
                <a:solidFill>
                  <a:schemeClr val="dk1"/>
                </a:solidFill>
              </a:rPr>
              <a:t> represents a set of relational databases with fixed schemas.</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a:solidFill>
                  <a:schemeClr val="dk1"/>
                </a:solidFill>
              </a:rPr>
              <a:t>There are many types of SQL databases, which function similarly (with some subtle differences in syntax).</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Examples of SQL databases:</a:t>
            </a:r>
            <a:endParaRPr sz="16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 Microsoft SQL Server</a:t>
            </a:r>
            <a:endParaRPr sz="16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 Postgres</a:t>
            </a:r>
            <a:endParaRPr sz="16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 MySQL</a:t>
            </a:r>
            <a:endParaRPr sz="16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 AWS Redshift</a:t>
            </a:r>
            <a:endParaRPr sz="1600">
              <a:solidFill>
                <a:schemeClr val="dk1"/>
              </a:solidFill>
            </a:endParaRPr>
          </a:p>
          <a:p>
            <a:pPr marL="0" lvl="0" indent="0" algn="l" rtl="0">
              <a:spcBef>
                <a:spcPts val="500"/>
              </a:spcBef>
              <a:spcAft>
                <a:spcPts val="0"/>
              </a:spcAft>
              <a:buClr>
                <a:schemeClr val="dk1"/>
              </a:buClr>
              <a:buSzPts val="1100"/>
              <a:buFont typeface="Arial"/>
              <a:buNone/>
            </a:pPr>
            <a:r>
              <a:rPr lang="vi" sz="1600">
                <a:solidFill>
                  <a:schemeClr val="dk1"/>
                </a:solidFill>
              </a:rPr>
              <a:t>- Oracle DB</a:t>
            </a:r>
            <a:endParaRPr sz="1600">
              <a:solidFill>
                <a:schemeClr val="dk1"/>
              </a:solidFill>
            </a:endParaRPr>
          </a:p>
          <a:p>
            <a:pPr marL="0" lvl="0" indent="0" algn="l" rtl="0">
              <a:spcBef>
                <a:spcPts val="500"/>
              </a:spcBef>
              <a:spcAft>
                <a:spcPts val="500"/>
              </a:spcAft>
              <a:buNone/>
            </a:pPr>
            <a:r>
              <a:rPr lang="vi" sz="1600">
                <a:solidFill>
                  <a:schemeClr val="dk1"/>
                </a:solidFill>
              </a:rPr>
              <a:t>- Db2 Family</a:t>
            </a:r>
            <a:endParaRPr sz="160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2715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Reading SQL Data</a:t>
            </a:r>
            <a:endParaRPr sz="3000" b="1" dirty="0"/>
          </a:p>
        </p:txBody>
      </p:sp>
      <p:sp>
        <p:nvSpPr>
          <p:cNvPr id="91" name="Google Shape;91;p18"/>
          <p:cNvSpPr txBox="1">
            <a:spLocks noGrp="1"/>
          </p:cNvSpPr>
          <p:nvPr>
            <p:ph type="body" idx="1"/>
          </p:nvPr>
        </p:nvSpPr>
        <p:spPr>
          <a:xfrm>
            <a:off x="4836550" y="918575"/>
            <a:ext cx="3876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1600">
                <a:solidFill>
                  <a:schemeClr val="dk1"/>
                </a:solidFill>
              </a:rPr>
              <a:t>While this example uses sqlite3, there are several other packages available.</a:t>
            </a:r>
            <a:endParaRPr sz="16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1600">
                <a:solidFill>
                  <a:schemeClr val="dk1"/>
                </a:solidFill>
              </a:rPr>
              <a:t>The SQL module creates a connection with the database.</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1600">
                <a:solidFill>
                  <a:schemeClr val="dk1"/>
                </a:solidFill>
              </a:rPr>
              <a:t>Data is read into pandas by combining a query with this connection.</a:t>
            </a:r>
            <a:endParaRPr sz="1600">
              <a:solidFill>
                <a:schemeClr val="dk1"/>
              </a:solidFill>
            </a:endParaRPr>
          </a:p>
        </p:txBody>
      </p:sp>
      <p:pic>
        <p:nvPicPr>
          <p:cNvPr id="92" name="Google Shape;92;p18"/>
          <p:cNvPicPr preferRelativeResize="0"/>
          <p:nvPr/>
        </p:nvPicPr>
        <p:blipFill rotWithShape="1">
          <a:blip r:embed="rId3">
            <a:alphaModFix/>
          </a:blip>
          <a:srcRect l="1287" t="23780" r="51208"/>
          <a:stretch/>
        </p:blipFill>
        <p:spPr>
          <a:xfrm>
            <a:off x="398450" y="918575"/>
            <a:ext cx="4438100" cy="40018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37325"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NoSQL Databases</a:t>
            </a:r>
            <a:endParaRPr sz="3000" b="1" dirty="0"/>
          </a:p>
        </p:txBody>
      </p:sp>
      <p:sp>
        <p:nvSpPr>
          <p:cNvPr id="98" name="Google Shape;98;p19"/>
          <p:cNvSpPr txBox="1">
            <a:spLocks noGrp="1"/>
          </p:cNvSpPr>
          <p:nvPr>
            <p:ph type="body" idx="1"/>
          </p:nvPr>
        </p:nvSpPr>
        <p:spPr>
          <a:xfrm>
            <a:off x="351900" y="1400475"/>
            <a:ext cx="8638500" cy="360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a:solidFill>
                  <a:schemeClr val="dk1"/>
                </a:solidFill>
              </a:rPr>
              <a:t>Not-only SQL (NoSQL)</a:t>
            </a:r>
            <a:r>
              <a:rPr lang="vi">
                <a:solidFill>
                  <a:schemeClr val="dk1"/>
                </a:solidFill>
              </a:rPr>
              <a:t> databases are not relational, vary more in structure.</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a:solidFill>
                  <a:schemeClr val="dk1"/>
                </a:solidFill>
              </a:rPr>
              <a:t>Depending on application, may perform more quickly or reduce technical overhead. </a:t>
            </a:r>
            <a:endParaRPr>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a:solidFill>
                  <a:schemeClr val="dk1"/>
                </a:solidFill>
              </a:rPr>
              <a:t>Most NoSQL databases store data in JSON format.</a:t>
            </a:r>
            <a:endParaRPr>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Clr>
                <a:schemeClr val="dk1"/>
              </a:buClr>
              <a:buSzPts val="1100"/>
              <a:buFont typeface="Arial"/>
              <a:buNone/>
            </a:pPr>
            <a:r>
              <a:rPr lang="vi">
                <a:solidFill>
                  <a:schemeClr val="dk1"/>
                </a:solidFill>
              </a:rPr>
              <a:t>Examples of NoSQL databases:</a:t>
            </a:r>
            <a:endParaRPr>
              <a:solidFill>
                <a:schemeClr val="dk1"/>
              </a:solidFill>
            </a:endParaRPr>
          </a:p>
          <a:p>
            <a:pPr marL="0" lvl="0" indent="0" algn="l" rtl="0">
              <a:spcBef>
                <a:spcPts val="500"/>
              </a:spcBef>
              <a:spcAft>
                <a:spcPts val="0"/>
              </a:spcAft>
              <a:buNone/>
            </a:pPr>
            <a:r>
              <a:rPr lang="vi">
                <a:solidFill>
                  <a:schemeClr val="dk1"/>
                </a:solidFill>
              </a:rPr>
              <a:t>- </a:t>
            </a:r>
            <a:r>
              <a:rPr lang="vi" b="1">
                <a:solidFill>
                  <a:schemeClr val="dk1"/>
                </a:solidFill>
              </a:rPr>
              <a:t>Document databases</a:t>
            </a:r>
            <a:r>
              <a:rPr lang="vi">
                <a:solidFill>
                  <a:schemeClr val="dk1"/>
                </a:solidFill>
              </a:rPr>
              <a:t>: mongoDB, couchDB </a:t>
            </a:r>
            <a:endParaRPr>
              <a:solidFill>
                <a:schemeClr val="dk1"/>
              </a:solidFill>
            </a:endParaRPr>
          </a:p>
          <a:p>
            <a:pPr marL="0" lvl="0" indent="0" algn="l" rtl="0">
              <a:spcBef>
                <a:spcPts val="500"/>
              </a:spcBef>
              <a:spcAft>
                <a:spcPts val="0"/>
              </a:spcAft>
              <a:buNone/>
            </a:pPr>
            <a:r>
              <a:rPr lang="vi">
                <a:solidFill>
                  <a:schemeClr val="dk1"/>
                </a:solidFill>
              </a:rPr>
              <a:t>- </a:t>
            </a:r>
            <a:r>
              <a:rPr lang="vi" b="1">
                <a:solidFill>
                  <a:schemeClr val="dk1"/>
                </a:solidFill>
              </a:rPr>
              <a:t>Key-value stores</a:t>
            </a:r>
            <a:r>
              <a:rPr lang="vi">
                <a:solidFill>
                  <a:schemeClr val="dk1"/>
                </a:solidFill>
              </a:rPr>
              <a:t>: Riak, Voldemort, Redis </a:t>
            </a:r>
            <a:endParaRPr>
              <a:solidFill>
                <a:schemeClr val="dk1"/>
              </a:solidFill>
            </a:endParaRPr>
          </a:p>
          <a:p>
            <a:pPr marL="0" lvl="0" indent="0" algn="l" rtl="0">
              <a:spcBef>
                <a:spcPts val="500"/>
              </a:spcBef>
              <a:spcAft>
                <a:spcPts val="0"/>
              </a:spcAft>
              <a:buNone/>
            </a:pPr>
            <a:r>
              <a:rPr lang="vi">
                <a:solidFill>
                  <a:schemeClr val="dk1"/>
                </a:solidFill>
              </a:rPr>
              <a:t>- </a:t>
            </a:r>
            <a:r>
              <a:rPr lang="vi" b="1">
                <a:solidFill>
                  <a:schemeClr val="dk1"/>
                </a:solidFill>
              </a:rPr>
              <a:t>Graph databases</a:t>
            </a:r>
            <a:r>
              <a:rPr lang="vi">
                <a:solidFill>
                  <a:schemeClr val="dk1"/>
                </a:solidFill>
              </a:rPr>
              <a:t>: Neo4j, HyperGraph </a:t>
            </a:r>
            <a:endParaRPr>
              <a:solidFill>
                <a:schemeClr val="dk1"/>
              </a:solidFill>
            </a:endParaRPr>
          </a:p>
          <a:p>
            <a:pPr marL="0" lvl="0" indent="0" algn="l" rtl="0">
              <a:spcBef>
                <a:spcPts val="500"/>
              </a:spcBef>
              <a:spcAft>
                <a:spcPts val="500"/>
              </a:spcAft>
              <a:buNone/>
            </a:pPr>
            <a:r>
              <a:rPr lang="vi">
                <a:solidFill>
                  <a:schemeClr val="dk1"/>
                </a:solidFill>
              </a:rPr>
              <a:t>- </a:t>
            </a:r>
            <a:r>
              <a:rPr lang="vi" b="1">
                <a:solidFill>
                  <a:schemeClr val="dk1"/>
                </a:solidFill>
              </a:rPr>
              <a:t>Wide-column stores</a:t>
            </a:r>
            <a:r>
              <a:rPr lang="vi">
                <a:solidFill>
                  <a:schemeClr val="dk1"/>
                </a:solidFill>
              </a:rPr>
              <a:t>: Cassandra, HBase</a:t>
            </a:r>
            <a:endParaRPr>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2467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Reading NoSQL Data</a:t>
            </a:r>
            <a:endParaRPr sz="3000" b="1" dirty="0"/>
          </a:p>
        </p:txBody>
      </p:sp>
      <p:sp>
        <p:nvSpPr>
          <p:cNvPr id="104" name="Google Shape;104;p20"/>
          <p:cNvSpPr txBox="1">
            <a:spLocks noGrp="1"/>
          </p:cNvSpPr>
          <p:nvPr>
            <p:ph type="body" idx="1"/>
          </p:nvPr>
        </p:nvSpPr>
        <p:spPr>
          <a:xfrm>
            <a:off x="4933675" y="1040925"/>
            <a:ext cx="4027200" cy="389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1600">
                <a:solidFill>
                  <a:schemeClr val="dk1"/>
                </a:solidFill>
              </a:rPr>
              <a:t>This example uses the pymongo module to read files stored in </a:t>
            </a:r>
            <a:r>
              <a:rPr lang="vi" sz="1600" b="1">
                <a:solidFill>
                  <a:schemeClr val="dk1"/>
                </a:solidFill>
              </a:rPr>
              <a:t>MongoDB</a:t>
            </a:r>
            <a:r>
              <a:rPr lang="vi" sz="1600">
                <a:solidFill>
                  <a:schemeClr val="dk1"/>
                </a:solidFill>
              </a:rPr>
              <a:t>, although there are several other packages available.</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sz="1600">
                <a:solidFill>
                  <a:schemeClr val="dk1"/>
                </a:solidFill>
              </a:rPr>
              <a:t>We first make a connection with the database (MongoDB needs to be running).</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sz="1600">
                <a:solidFill>
                  <a:schemeClr val="dk1"/>
                </a:solidFill>
              </a:rPr>
              <a:t>Data is read into pandas by combining a query with this connection.</a:t>
            </a:r>
            <a:endParaRPr sz="1600">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1600">
                <a:solidFill>
                  <a:schemeClr val="dk1"/>
                </a:solidFill>
              </a:rPr>
              <a:t>Here, query should be replaced with a MongoDB query string (or { } to select all).</a:t>
            </a:r>
            <a:endParaRPr sz="1600">
              <a:solidFill>
                <a:schemeClr val="dk1"/>
              </a:solidFill>
            </a:endParaRPr>
          </a:p>
        </p:txBody>
      </p:sp>
      <p:pic>
        <p:nvPicPr>
          <p:cNvPr id="105" name="Google Shape;105;p20"/>
          <p:cNvPicPr preferRelativeResize="0"/>
          <p:nvPr/>
        </p:nvPicPr>
        <p:blipFill rotWithShape="1">
          <a:blip r:embed="rId3">
            <a:alphaModFix/>
          </a:blip>
          <a:srcRect l="807" t="23210" r="46051" b="1431"/>
          <a:stretch/>
        </p:blipFill>
        <p:spPr>
          <a:xfrm>
            <a:off x="212525" y="1040925"/>
            <a:ext cx="4721138" cy="37626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2027</Words>
  <Application>Microsoft Office PowerPoint</Application>
  <PresentationFormat>On-screen Show (16:9)</PresentationFormat>
  <Paragraphs>330</Paragraphs>
  <Slides>35</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SFMono-Regular</vt:lpstr>
      <vt:lpstr>Simple Light</vt:lpstr>
      <vt:lpstr>Retrieving data</vt:lpstr>
      <vt:lpstr>Learning Goals</vt:lpstr>
      <vt:lpstr>Reading CSV Files</vt:lpstr>
      <vt:lpstr>Reading CSV Files: Useful Arguments</vt:lpstr>
      <vt:lpstr>JSON Files</vt:lpstr>
      <vt:lpstr>SQL Databases</vt:lpstr>
      <vt:lpstr>Reading SQL Data</vt:lpstr>
      <vt:lpstr>NoSQL Databases</vt:lpstr>
      <vt:lpstr>Reading NoSQL Data</vt:lpstr>
      <vt:lpstr>APls and Cloud Data Access</vt:lpstr>
      <vt:lpstr>Summary</vt:lpstr>
      <vt:lpstr>Learning Recap</vt:lpstr>
      <vt:lpstr>Cleaning data</vt:lpstr>
      <vt:lpstr>Learning Goals</vt:lpstr>
      <vt:lpstr>Why is Data Cleaning so Important?</vt:lpstr>
      <vt:lpstr>Why is Data Cleaning so Important?</vt:lpstr>
      <vt:lpstr>How Can Data be Messy?</vt:lpstr>
      <vt:lpstr>Duplicate or Unnecessary Data</vt:lpstr>
      <vt:lpstr>Duplicate or Unnecessary Data</vt:lpstr>
      <vt:lpstr>Duplicate or Unnecessary Data</vt:lpstr>
      <vt:lpstr>Duplicate or Unnecessary Data</vt:lpstr>
      <vt:lpstr>Duplicate or Unnecessary Data</vt:lpstr>
      <vt:lpstr>Duplicate or Unnecessary Data</vt:lpstr>
      <vt:lpstr>Duplicate or Unnecessary Data</vt:lpstr>
      <vt:lpstr>Duplicate or Unnecessary Data</vt:lpstr>
      <vt:lpstr>Policies for Missing Data</vt:lpstr>
      <vt:lpstr>Outliers</vt:lpstr>
      <vt:lpstr>How to Find Outliers?</vt:lpstr>
      <vt:lpstr>Detecting Outliers: Plots</vt:lpstr>
      <vt:lpstr>Detecting Outliers: Statistics</vt:lpstr>
      <vt:lpstr>Detecting Outliers: Residuals</vt:lpstr>
      <vt:lpstr>Policies for Outliers</vt:lpstr>
      <vt:lpstr>Summary</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Goals</dc:title>
  <cp:lastModifiedBy>Ngô Đăng Hà An</cp:lastModifiedBy>
  <cp:revision>18</cp:revision>
  <dcterms:modified xsi:type="dcterms:W3CDTF">2022-12-15T13:04:16Z</dcterms:modified>
</cp:coreProperties>
</file>